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02"/>
  </p:notesMasterIdLst>
  <p:sldIdLst>
    <p:sldId id="256" r:id="rId2"/>
    <p:sldId id="257" r:id="rId3"/>
    <p:sldId id="318" r:id="rId4"/>
    <p:sldId id="319" r:id="rId5"/>
    <p:sldId id="261" r:id="rId6"/>
    <p:sldId id="320" r:id="rId7"/>
    <p:sldId id="322" r:id="rId8"/>
    <p:sldId id="321" r:id="rId9"/>
    <p:sldId id="365" r:id="rId10"/>
    <p:sldId id="366" r:id="rId11"/>
    <p:sldId id="367" r:id="rId12"/>
    <p:sldId id="368" r:id="rId13"/>
    <p:sldId id="369" r:id="rId14"/>
    <p:sldId id="262" r:id="rId15"/>
    <p:sldId id="323" r:id="rId16"/>
    <p:sldId id="324" r:id="rId17"/>
    <p:sldId id="326" r:id="rId18"/>
    <p:sldId id="327" r:id="rId19"/>
    <p:sldId id="263" r:id="rId20"/>
    <p:sldId id="264" r:id="rId21"/>
    <p:sldId id="328" r:id="rId22"/>
    <p:sldId id="361" r:id="rId23"/>
    <p:sldId id="330" r:id="rId24"/>
    <p:sldId id="332" r:id="rId25"/>
    <p:sldId id="329" r:id="rId26"/>
    <p:sldId id="333" r:id="rId27"/>
    <p:sldId id="265" r:id="rId28"/>
    <p:sldId id="334" r:id="rId29"/>
    <p:sldId id="335" r:id="rId30"/>
    <p:sldId id="336" r:id="rId31"/>
    <p:sldId id="337" r:id="rId32"/>
    <p:sldId id="370" r:id="rId33"/>
    <p:sldId id="293" r:id="rId34"/>
    <p:sldId id="371" r:id="rId35"/>
    <p:sldId id="338" r:id="rId36"/>
    <p:sldId id="339" r:id="rId37"/>
    <p:sldId id="372" r:id="rId38"/>
    <p:sldId id="373" r:id="rId39"/>
    <p:sldId id="362" r:id="rId40"/>
    <p:sldId id="266" r:id="rId41"/>
    <p:sldId id="374" r:id="rId42"/>
    <p:sldId id="295" r:id="rId43"/>
    <p:sldId id="267" r:id="rId44"/>
    <p:sldId id="375" r:id="rId45"/>
    <p:sldId id="363" r:id="rId46"/>
    <p:sldId id="296" r:id="rId47"/>
    <p:sldId id="268" r:id="rId48"/>
    <p:sldId id="376" r:id="rId49"/>
    <p:sldId id="297" r:id="rId50"/>
    <p:sldId id="341" r:id="rId51"/>
    <p:sldId id="298" r:id="rId52"/>
    <p:sldId id="340" r:id="rId53"/>
    <p:sldId id="269" r:id="rId54"/>
    <p:sldId id="342" r:id="rId55"/>
    <p:sldId id="270" r:id="rId56"/>
    <p:sldId id="299" r:id="rId57"/>
    <p:sldId id="343" r:id="rId58"/>
    <p:sldId id="344" r:id="rId59"/>
    <p:sldId id="271" r:id="rId60"/>
    <p:sldId id="288" r:id="rId61"/>
    <p:sldId id="272" r:id="rId62"/>
    <p:sldId id="345" r:id="rId63"/>
    <p:sldId id="346" r:id="rId64"/>
    <p:sldId id="347" r:id="rId65"/>
    <p:sldId id="300" r:id="rId66"/>
    <p:sldId id="385" r:id="rId67"/>
    <p:sldId id="350" r:id="rId68"/>
    <p:sldId id="348" r:id="rId69"/>
    <p:sldId id="352" r:id="rId70"/>
    <p:sldId id="279" r:id="rId71"/>
    <p:sldId id="308" r:id="rId72"/>
    <p:sldId id="309" r:id="rId73"/>
    <p:sldId id="310" r:id="rId74"/>
    <p:sldId id="311" r:id="rId75"/>
    <p:sldId id="312" r:id="rId76"/>
    <p:sldId id="377" r:id="rId77"/>
    <p:sldId id="353" r:id="rId78"/>
    <p:sldId id="280" r:id="rId79"/>
    <p:sldId id="378" r:id="rId80"/>
    <p:sldId id="286" r:id="rId81"/>
    <p:sldId id="354" r:id="rId82"/>
    <p:sldId id="355" r:id="rId83"/>
    <p:sldId id="287" r:id="rId84"/>
    <p:sldId id="313" r:id="rId85"/>
    <p:sldId id="356" r:id="rId86"/>
    <p:sldId id="379" r:id="rId87"/>
    <p:sldId id="357" r:id="rId88"/>
    <p:sldId id="283" r:id="rId89"/>
    <p:sldId id="284" r:id="rId90"/>
    <p:sldId id="358" r:id="rId91"/>
    <p:sldId id="359" r:id="rId92"/>
    <p:sldId id="380" r:id="rId93"/>
    <p:sldId id="292" r:id="rId94"/>
    <p:sldId id="381" r:id="rId95"/>
    <p:sldId id="360" r:id="rId96"/>
    <p:sldId id="386" r:id="rId97"/>
    <p:sldId id="382" r:id="rId98"/>
    <p:sldId id="383" r:id="rId99"/>
    <p:sldId id="285" r:id="rId100"/>
    <p:sldId id="384" r:id="rId10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1" autoAdjust="0"/>
    <p:restoredTop sz="94660"/>
  </p:normalViewPr>
  <p:slideViewPr>
    <p:cSldViewPr>
      <p:cViewPr>
        <p:scale>
          <a:sx n="66" d="100"/>
          <a:sy n="66" d="100"/>
        </p:scale>
        <p:origin x="-1092" y="-5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455AF78-F722-457D-96B3-66D09C42A170}" type="slidenum">
              <a:rPr lang="en-US"/>
              <a:pPr>
                <a:defRPr/>
              </a:pPr>
              <a:t>‹#›</a:t>
            </a:fld>
            <a:endParaRPr lang="en-US" dirty="0"/>
          </a:p>
        </p:txBody>
      </p:sp>
    </p:spTree>
    <p:extLst>
      <p:ext uri="{BB962C8B-B14F-4D97-AF65-F5344CB8AC3E}">
        <p14:creationId xmlns:p14="http://schemas.microsoft.com/office/powerpoint/2010/main" val="8322663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a:prstGeom prst="rect">
            <a:avLst/>
          </a:prstGeom>
        </p:spPr>
        <p:txBody>
          <a:bodyPr>
            <a:noAutofit/>
          </a:bodyPr>
          <a:lstStyle>
            <a:lvl1pPr algn="ctr">
              <a:defRPr sz="2000" smtClean="0">
                <a:solidFill>
                  <a:srgbClr val="FFFFFF"/>
                </a:solidFill>
              </a:defRPr>
            </a:lvl1pPr>
          </a:lstStyle>
          <a:p>
            <a:pPr>
              <a:defRPr/>
            </a:pPr>
            <a:fld id="{067CC536-2DD9-422A-A285-C94024FE2E08}" type="datetimeFigureOut">
              <a:rPr lang="en-US"/>
              <a:pPr>
                <a:defRPr/>
              </a:pPr>
              <a:t>5/23/2014</a:t>
            </a:fld>
            <a:endParaRPr lang="en-US" dirty="0"/>
          </a:p>
        </p:txBody>
      </p:sp>
      <p:sp>
        <p:nvSpPr>
          <p:cNvPr id="10" name="Footer Placeholder 16"/>
          <p:cNvSpPr>
            <a:spLocks noGrp="1"/>
          </p:cNvSpPr>
          <p:nvPr>
            <p:ph type="ftr" sz="quarter" idx="11"/>
          </p:nvPr>
        </p:nvSpPr>
        <p:spPr>
          <a:xfrm>
            <a:off x="2085975" y="236538"/>
            <a:ext cx="5867400" cy="365125"/>
          </a:xfrm>
          <a:prstGeom prst="rect">
            <a:avLst/>
          </a:prstGeom>
        </p:spPr>
        <p:txBody>
          <a:bodyPr/>
          <a:lstStyle>
            <a:lvl1pPr algn="r">
              <a:defRPr dirty="0">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34F02CCA-875E-4D4A-A9E0-23070C37CF09}"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lvl1pPr>
              <a:defRPr dirty="0"/>
            </a:lvl1pPr>
          </a:lstStyle>
          <a:p>
            <a:pPr>
              <a:defRPr/>
            </a:pPr>
            <a:endParaRPr lang="en-US"/>
          </a:p>
        </p:txBody>
      </p:sp>
      <p:sp>
        <p:nvSpPr>
          <p:cNvPr id="5" name="Footer Placeholder 4"/>
          <p:cNvSpPr>
            <a:spLocks noGrp="1"/>
          </p:cNvSpPr>
          <p:nvPr>
            <p:ph type="ftr" sz="quarter" idx="11"/>
          </p:nvPr>
        </p:nvSpPr>
        <p:spPr>
          <a:xfrm>
            <a:off x="609600" y="6248400"/>
            <a:ext cx="5421313" cy="365125"/>
          </a:xfrm>
          <a:prstGeom prst="rect">
            <a:avLst/>
          </a:prstGeom>
        </p:spPr>
        <p:txBody>
          <a:bodyPr/>
          <a:lstStyle>
            <a:lvl1pPr>
              <a:defRPr dirty="0"/>
            </a:lvl1pPr>
          </a:lstStyle>
          <a:p>
            <a:pPr>
              <a:defRPr/>
            </a:pPr>
            <a:r>
              <a:rPr lang="en-US"/>
              <a:t>Chapter 7: Recursion</a:t>
            </a:r>
          </a:p>
        </p:txBody>
      </p:sp>
      <p:sp>
        <p:nvSpPr>
          <p:cNvPr id="6" name="Slide Number Placeholder 5"/>
          <p:cNvSpPr>
            <a:spLocks noGrp="1"/>
          </p:cNvSpPr>
          <p:nvPr>
            <p:ph type="sldNum" sz="quarter" idx="12"/>
          </p:nvPr>
        </p:nvSpPr>
        <p:spPr/>
        <p:txBody>
          <a:bodyPr/>
          <a:lstStyle>
            <a:lvl1pPr>
              <a:defRPr/>
            </a:lvl1pPr>
          </a:lstStyle>
          <a:p>
            <a:pPr>
              <a:defRPr/>
            </a:pPr>
            <a:fld id="{2FF7802E-53BB-4057-AEFB-F5EB2845672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a:prstGeom prst="rect">
            <a:avLst/>
          </a:prstGeom>
        </p:spPr>
        <p:txBody>
          <a:bodyPr/>
          <a:lstStyle>
            <a:lvl1pPr>
              <a:defRPr dirty="0"/>
            </a:lvl1pPr>
          </a:lstStyle>
          <a:p>
            <a:pPr>
              <a:defRPr/>
            </a:pPr>
            <a:endParaRPr lang="en-US"/>
          </a:p>
        </p:txBody>
      </p:sp>
      <p:sp>
        <p:nvSpPr>
          <p:cNvPr id="8" name="Footer Placeholder 4"/>
          <p:cNvSpPr>
            <a:spLocks noGrp="1"/>
          </p:cNvSpPr>
          <p:nvPr>
            <p:ph type="ftr" sz="quarter" idx="11"/>
          </p:nvPr>
        </p:nvSpPr>
        <p:spPr>
          <a:xfrm>
            <a:off x="457200" y="6248400"/>
            <a:ext cx="5573713" cy="365125"/>
          </a:xfrm>
          <a:prstGeom prst="rect">
            <a:avLst/>
          </a:prstGeom>
        </p:spPr>
        <p:txBody>
          <a:bodyPr/>
          <a:lstStyle>
            <a:lvl1pPr>
              <a:defRPr dirty="0"/>
            </a:lvl1pPr>
          </a:lstStyle>
          <a:p>
            <a:pPr>
              <a:defRPr/>
            </a:pPr>
            <a:r>
              <a:rPr lang="en-US"/>
              <a:t>Chapter 7: Recursion</a:t>
            </a: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FD493311-AA46-448B-B7C6-FA00C8600F71}"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2"/>
          <p:cNvSpPr>
            <a:spLocks noGrp="1"/>
          </p:cNvSpPr>
          <p:nvPr>
            <p:ph type="sldNum" sz="quarter" idx="10"/>
          </p:nvPr>
        </p:nvSpPr>
        <p:spPr/>
        <p:txBody>
          <a:bodyPr/>
          <a:lstStyle>
            <a:lvl1pPr>
              <a:defRPr/>
            </a:lvl1pPr>
          </a:lstStyle>
          <a:p>
            <a:pPr>
              <a:defRPr/>
            </a:pPr>
            <a:fld id="{E0CDDC10-DA60-437C-8142-CA52E577C0F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a:xfrm>
            <a:off x="6096000" y="6248400"/>
            <a:ext cx="2667000" cy="365125"/>
          </a:xfrm>
          <a:prstGeom prst="rect">
            <a:avLst/>
          </a:prstGeom>
        </p:spPr>
        <p:txBody>
          <a:bodyPr/>
          <a:lstStyle>
            <a:lvl1pPr>
              <a:defRPr dirty="0"/>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2814F6FA-3BDB-4DD9-96D9-BE440C5D8786}" type="slidenum">
              <a:rPr lang="en-US"/>
              <a:pPr>
                <a:defRPr/>
              </a:pPr>
              <a:t>‹#›</a:t>
            </a:fld>
            <a:endParaRPr lang="en-US" dirty="0"/>
          </a:p>
        </p:txBody>
      </p:sp>
      <p:sp>
        <p:nvSpPr>
          <p:cNvPr id="9" name="Footer Placeholder 13"/>
          <p:cNvSpPr>
            <a:spLocks noGrp="1"/>
          </p:cNvSpPr>
          <p:nvPr>
            <p:ph type="ftr" sz="quarter" idx="12"/>
          </p:nvPr>
        </p:nvSpPr>
        <p:spPr>
          <a:xfrm>
            <a:off x="609600" y="6248400"/>
            <a:ext cx="5421313" cy="365125"/>
          </a:xfrm>
          <a:prstGeom prst="rect">
            <a:avLst/>
          </a:prstGeom>
        </p:spPr>
        <p:txBody>
          <a:bodyPr/>
          <a:lstStyle>
            <a:lvl1pPr>
              <a:defRPr dirty="0"/>
            </a:lvl1pPr>
          </a:lstStyle>
          <a:p>
            <a:pPr>
              <a:defRPr/>
            </a:pPr>
            <a:r>
              <a:rPr lang="en-US"/>
              <a:t>Chapter 7: Recursion</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a:xfrm>
            <a:off x="6096000" y="6248400"/>
            <a:ext cx="2667000" cy="365125"/>
          </a:xfrm>
          <a:prstGeom prst="rect">
            <a:avLst/>
          </a:prstGeom>
        </p:spPr>
        <p:txBody>
          <a:bodyPr rtlCol="0"/>
          <a:lstStyle>
            <a:lvl1pPr>
              <a:defRPr dirty="0"/>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6027FA3A-6324-4307-84EF-2CF9AC605C88}" type="slidenum">
              <a:rPr lang="en-US"/>
              <a:pPr>
                <a:defRPr/>
              </a:pPr>
              <a:t>‹#›</a:t>
            </a:fld>
            <a:endParaRPr lang="en-US" dirty="0"/>
          </a:p>
        </p:txBody>
      </p:sp>
      <p:sp>
        <p:nvSpPr>
          <p:cNvPr id="7" name="Footer Placeholder 11"/>
          <p:cNvSpPr>
            <a:spLocks noGrp="1"/>
          </p:cNvSpPr>
          <p:nvPr>
            <p:ph type="ftr" sz="quarter" idx="12"/>
          </p:nvPr>
        </p:nvSpPr>
        <p:spPr>
          <a:xfrm>
            <a:off x="609600" y="6248400"/>
            <a:ext cx="5421313" cy="365125"/>
          </a:xfrm>
          <a:prstGeom prst="rect">
            <a:avLst/>
          </a:prstGeom>
        </p:spPr>
        <p:txBody>
          <a:bodyPr rtlCol="0"/>
          <a:lstStyle>
            <a:lvl1pPr>
              <a:defRPr dirty="0"/>
            </a:lvl1pPr>
          </a:lstStyle>
          <a:p>
            <a:pPr>
              <a:defRPr/>
            </a:pPr>
            <a:r>
              <a:rPr lang="en-US"/>
              <a:t>Chapter 7: Recursion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a:xfrm>
            <a:off x="6096000" y="6248400"/>
            <a:ext cx="2667000" cy="365125"/>
          </a:xfrm>
          <a:prstGeom prst="rect">
            <a:avLst/>
          </a:prstGeom>
        </p:spPr>
        <p:txBody>
          <a:bodyPr rtlCol="0"/>
          <a:lstStyle>
            <a:lvl1pPr>
              <a:defRPr dirty="0"/>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850FDEF8-8EDD-4D59-864C-5908B23CB756}" type="slidenum">
              <a:rPr lang="en-US"/>
              <a:pPr>
                <a:defRPr/>
              </a:pPr>
              <a:t>‹#›</a:t>
            </a:fld>
            <a:endParaRPr lang="en-US" dirty="0"/>
          </a:p>
        </p:txBody>
      </p:sp>
      <p:sp>
        <p:nvSpPr>
          <p:cNvPr id="9" name="Footer Placeholder 13"/>
          <p:cNvSpPr>
            <a:spLocks noGrp="1"/>
          </p:cNvSpPr>
          <p:nvPr>
            <p:ph type="ftr" sz="quarter" idx="12"/>
          </p:nvPr>
        </p:nvSpPr>
        <p:spPr>
          <a:xfrm>
            <a:off x="609600" y="6248400"/>
            <a:ext cx="5421313" cy="365125"/>
          </a:xfrm>
          <a:prstGeom prst="rect">
            <a:avLst/>
          </a:prstGeom>
        </p:spPr>
        <p:txBody>
          <a:bodyPr rtlCol="0"/>
          <a:lstStyle>
            <a:lvl1pPr>
              <a:defRPr dirty="0"/>
            </a:lvl1pPr>
          </a:lstStyle>
          <a:p>
            <a:pPr>
              <a:defRPr/>
            </a:pPr>
            <a:r>
              <a:rPr lang="en-US"/>
              <a:t>Chapter 7: Recursion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lvl1pPr>
              <a:defRPr dirty="0"/>
            </a:lvl1pPr>
          </a:lstStyle>
          <a:p>
            <a:pPr>
              <a:defRPr/>
            </a:pPr>
            <a:endParaRPr lang="en-US"/>
          </a:p>
        </p:txBody>
      </p:sp>
      <p:sp>
        <p:nvSpPr>
          <p:cNvPr id="4" name="Footer Placeholder 3"/>
          <p:cNvSpPr>
            <a:spLocks noGrp="1"/>
          </p:cNvSpPr>
          <p:nvPr>
            <p:ph type="ftr" sz="quarter" idx="11"/>
          </p:nvPr>
        </p:nvSpPr>
        <p:spPr>
          <a:xfrm>
            <a:off x="609600" y="6248400"/>
            <a:ext cx="5421313" cy="365125"/>
          </a:xfrm>
          <a:prstGeom prst="rect">
            <a:avLst/>
          </a:prstGeom>
        </p:spPr>
        <p:txBody>
          <a:bodyPr/>
          <a:lstStyle>
            <a:lvl1pPr>
              <a:defRPr dirty="0"/>
            </a:lvl1pPr>
          </a:lstStyle>
          <a:p>
            <a:pPr>
              <a:defRPr/>
            </a:pPr>
            <a:r>
              <a:rPr lang="en-US"/>
              <a:t>Chapter 7: Recursion</a:t>
            </a:r>
          </a:p>
        </p:txBody>
      </p:sp>
      <p:sp>
        <p:nvSpPr>
          <p:cNvPr id="5" name="Slide Number Placeholder 4"/>
          <p:cNvSpPr>
            <a:spLocks noGrp="1"/>
          </p:cNvSpPr>
          <p:nvPr>
            <p:ph type="sldNum" sz="quarter" idx="12"/>
          </p:nvPr>
        </p:nvSpPr>
        <p:spPr/>
        <p:txBody>
          <a:bodyPr/>
          <a:lstStyle>
            <a:lvl1pPr>
              <a:defRPr smtClean="0">
                <a:solidFill>
                  <a:srgbClr val="FFFFFF"/>
                </a:solidFill>
              </a:defRPr>
            </a:lvl1pPr>
          </a:lstStyle>
          <a:p>
            <a:pPr>
              <a:defRPr/>
            </a:pPr>
            <a:fld id="{E42C5B40-8F6E-4A7F-8978-2735DA6E3DE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dirty="0"/>
            </a:lvl1pPr>
          </a:lstStyle>
          <a:p>
            <a:pPr>
              <a:defRPr/>
            </a:pPr>
            <a:endParaRPr lang="en-US"/>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dirty="0"/>
            </a:lvl1pPr>
          </a:lstStyle>
          <a:p>
            <a:pPr>
              <a:defRPr/>
            </a:pPr>
            <a:r>
              <a:rPr lang="en-US"/>
              <a:t>Chapter 7: Recursion</a:t>
            </a:r>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AC9B611C-DEDF-4129-9210-515D9E79737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lvl1pPr>
              <a:defRPr dirty="0"/>
            </a:lvl1pPr>
          </a:lstStyle>
          <a:p>
            <a:pPr>
              <a:defRPr/>
            </a:pPr>
            <a:endParaRPr lang="en-US"/>
          </a:p>
        </p:txBody>
      </p:sp>
      <p:sp>
        <p:nvSpPr>
          <p:cNvPr id="6" name="Footer Placeholder 5"/>
          <p:cNvSpPr>
            <a:spLocks noGrp="1"/>
          </p:cNvSpPr>
          <p:nvPr>
            <p:ph type="ftr" sz="quarter" idx="11"/>
          </p:nvPr>
        </p:nvSpPr>
        <p:spPr>
          <a:xfrm>
            <a:off x="609600" y="6248400"/>
            <a:ext cx="5421313" cy="365125"/>
          </a:xfrm>
          <a:prstGeom prst="rect">
            <a:avLst/>
          </a:prstGeom>
        </p:spPr>
        <p:txBody>
          <a:bodyPr/>
          <a:lstStyle>
            <a:lvl1pPr>
              <a:defRPr dirty="0"/>
            </a:lvl1pPr>
          </a:lstStyle>
          <a:p>
            <a:pPr>
              <a:defRPr/>
            </a:pPr>
            <a:r>
              <a:rPr lang="en-US"/>
              <a:t>Chapter 7: Recursion</a:t>
            </a:r>
          </a:p>
        </p:txBody>
      </p:sp>
      <p:sp>
        <p:nvSpPr>
          <p:cNvPr id="7" name="Slide Number Placeholder 6"/>
          <p:cNvSpPr>
            <a:spLocks noGrp="1"/>
          </p:cNvSpPr>
          <p:nvPr>
            <p:ph type="sldNum" sz="quarter" idx="12"/>
          </p:nvPr>
        </p:nvSpPr>
        <p:spPr/>
        <p:txBody>
          <a:bodyPr/>
          <a:lstStyle>
            <a:lvl1pPr>
              <a:defRPr smtClean="0">
                <a:solidFill>
                  <a:srgbClr val="FFFFFF"/>
                </a:solidFill>
              </a:defRPr>
            </a:lvl1pPr>
          </a:lstStyle>
          <a:p>
            <a:pPr>
              <a:defRPr/>
            </a:pPr>
            <a:fld id="{5518399B-500E-4CFF-866C-CBB10664357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a:prstGeom prst="rect">
            <a:avLst/>
          </a:prstGeom>
        </p:spPr>
        <p:txBody>
          <a:bodyPr rtlCol="0"/>
          <a:lstStyle>
            <a:lvl1pPr>
              <a:defRPr dirty="0"/>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44F5CAB6-8E13-457E-9026-48AE3D6F6664}"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a:prstGeom prst="rect">
            <a:avLst/>
          </a:prstGeom>
        </p:spPr>
        <p:txBody>
          <a:bodyPr rtlCol="0"/>
          <a:lstStyle>
            <a:lvl1pPr>
              <a:defRPr dirty="0"/>
            </a:lvl1pPr>
          </a:lstStyle>
          <a:p>
            <a:pPr>
              <a:defRPr/>
            </a:pPr>
            <a:r>
              <a:rPr lang="en-US"/>
              <a:t>Chapter 7: Recursion</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smtClean="0">
                <a:solidFill>
                  <a:srgbClr val="FFFFFF"/>
                </a:solidFill>
              </a:defRPr>
            </a:lvl1pPr>
          </a:lstStyle>
          <a:p>
            <a:pPr>
              <a:defRPr/>
            </a:pPr>
            <a:fld id="{59790A82-514D-4FB1-B122-6437625B988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0"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fontAlgn="auto">
              <a:spcAft>
                <a:spcPts val="0"/>
              </a:spcAft>
              <a:defRPr/>
            </a:pPr>
            <a:r>
              <a:rPr lang="en-US" dirty="0" smtClean="0"/>
              <a:t>Recursion</a:t>
            </a:r>
          </a:p>
        </p:txBody>
      </p:sp>
      <p:sp>
        <p:nvSpPr>
          <p:cNvPr id="14338" name="Rectangle 3"/>
          <p:cNvSpPr>
            <a:spLocks noGrp="1" noChangeArrowheads="1"/>
          </p:cNvSpPr>
          <p:nvPr>
            <p:ph type="subTitle" idx="1"/>
          </p:nvPr>
        </p:nvSpPr>
        <p:spPr>
          <a:xfrm>
            <a:off x="2362200" y="6049963"/>
            <a:ext cx="6705600" cy="685800"/>
          </a:xfrm>
        </p:spPr>
        <p:txBody>
          <a:bodyPr/>
          <a:lstStyle/>
          <a:p>
            <a:r>
              <a:rPr lang="en-US" smtClean="0"/>
              <a:t>Chapter 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12775" y="228600"/>
            <a:ext cx="8153400" cy="990600"/>
          </a:xfrm>
        </p:spPr>
        <p:txBody>
          <a:bodyPr/>
          <a:lstStyle/>
          <a:p>
            <a:r>
              <a:rPr lang="en-US" b="1" smtClean="0"/>
              <a:t>Recursive Thinking (cont.)</a:t>
            </a:r>
          </a:p>
        </p:txBody>
      </p:sp>
      <p:sp>
        <p:nvSpPr>
          <p:cNvPr id="3" name="Content Placeholder 2"/>
          <p:cNvSpPr>
            <a:spLocks noGrp="1"/>
          </p:cNvSpPr>
          <p:nvPr>
            <p:ph sz="quarter" idx="1"/>
          </p:nvPr>
        </p:nvSpPr>
        <p:spPr>
          <a:xfrm>
            <a:off x="612775" y="1600200"/>
            <a:ext cx="8153400" cy="4953000"/>
          </a:xfrm>
        </p:spPr>
        <p:txBody>
          <a:bodyPr>
            <a:normAutofit/>
          </a:bodyPr>
          <a:lstStyle/>
          <a:p>
            <a:pPr marL="0" indent="0">
              <a:buFont typeface="Wingdings" pitchFamily="2" charset="2"/>
              <a:buNone/>
            </a:pPr>
            <a:r>
              <a:rPr lang="en-US" b="1" smtClean="0"/>
              <a:t>General Recursive Algorithm </a:t>
            </a:r>
          </a:p>
          <a:p>
            <a:pPr marL="0" indent="0">
              <a:buSzPct val="100000"/>
              <a:buFont typeface="Tw Cen MT" pitchFamily="34" charset="0"/>
              <a:buAutoNum type="arabicPeriod"/>
            </a:pPr>
            <a:r>
              <a:rPr lang="en-US" sz="2300" b="1" smtClean="0">
                <a:latin typeface="Courier New" pitchFamily="49" charset="0"/>
                <a:cs typeface="Courier New" pitchFamily="49" charset="0"/>
              </a:rPr>
              <a:t>if</a:t>
            </a:r>
            <a:r>
              <a:rPr lang="en-US" sz="2300" smtClean="0"/>
              <a:t> the problem can be solved directly for the current value of </a:t>
            </a:r>
            <a:r>
              <a:rPr lang="en-US" sz="2300" i="1" smtClean="0"/>
              <a:t>n</a:t>
            </a:r>
            <a:endParaRPr lang="en-US" sz="2300" smtClean="0"/>
          </a:p>
          <a:p>
            <a:pPr marL="0" indent="0">
              <a:buSzPct val="100000"/>
              <a:buFont typeface="Tw Cen MT" pitchFamily="34" charset="0"/>
              <a:buAutoNum type="arabicPeriod"/>
            </a:pPr>
            <a:r>
              <a:rPr lang="en-US" sz="2300" smtClean="0"/>
              <a:t> 	Solve it</a:t>
            </a:r>
          </a:p>
          <a:p>
            <a:pPr marL="0" indent="0">
              <a:buFont typeface="Wingdings" pitchFamily="2" charset="2"/>
              <a:buNone/>
            </a:pPr>
            <a:r>
              <a:rPr lang="en-US" sz="2300" b="1" smtClean="0">
                <a:solidFill>
                  <a:srgbClr val="000000"/>
                </a:solidFill>
                <a:latin typeface="Courier New" pitchFamily="49" charset="0"/>
                <a:cs typeface="Courier New" pitchFamily="49" charset="0"/>
              </a:rPr>
              <a:t>  else </a:t>
            </a:r>
          </a:p>
          <a:p>
            <a:pPr marL="0" indent="0">
              <a:buSzPct val="100000"/>
              <a:buFont typeface="Tw Cen MT" pitchFamily="34" charset="0"/>
              <a:buAutoNum type="arabicPeriod" startAt="3"/>
            </a:pPr>
            <a:r>
              <a:rPr lang="en-US" sz="2300" smtClean="0"/>
              <a:t> 	Recursively apply the algorithm to one or more problems 	involving smaller values of </a:t>
            </a:r>
            <a:r>
              <a:rPr lang="en-US" sz="2300" i="1" smtClean="0"/>
              <a:t>n</a:t>
            </a:r>
            <a:endParaRPr lang="en-US" sz="2300" smtClean="0"/>
          </a:p>
          <a:p>
            <a:pPr marL="0" indent="0">
              <a:buSzPct val="100000"/>
              <a:buFont typeface="Tw Cen MT" pitchFamily="34" charset="0"/>
              <a:buAutoNum type="arabicPeriod" startAt="3"/>
            </a:pPr>
            <a:r>
              <a:rPr lang="en-US" sz="2300" smtClean="0"/>
              <a:t> 	Combine the solutions to the smaller problems to get the 	solution to the original problem</a:t>
            </a:r>
          </a:p>
        </p:txBody>
      </p:sp>
      <p:sp>
        <p:nvSpPr>
          <p:cNvPr id="4" name="Line Callout 1 3"/>
          <p:cNvSpPr/>
          <p:nvPr/>
        </p:nvSpPr>
        <p:spPr>
          <a:xfrm>
            <a:off x="5334000" y="3124200"/>
            <a:ext cx="2743200" cy="1600200"/>
          </a:xfrm>
          <a:prstGeom prst="borderCallout1">
            <a:avLst>
              <a:gd name="adj1" fmla="val 18750"/>
              <a:gd name="adj2" fmla="val -8333"/>
              <a:gd name="adj3" fmla="val -37160"/>
              <a:gd name="adj4" fmla="val -8541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Step 1 involves a test for what is called the </a:t>
            </a:r>
            <a:r>
              <a:rPr lang="en-US" i="1" dirty="0"/>
              <a:t>base case</a:t>
            </a:r>
            <a:r>
              <a:rPr lang="en-US" dirty="0"/>
              <a:t>: a</a:t>
            </a:r>
            <a:r>
              <a:rPr lang="en-US" dirty="0" smtClean="0"/>
              <a:t> </a:t>
            </a:r>
            <a:r>
              <a:rPr lang="en-US" dirty="0"/>
              <a:t>value of </a:t>
            </a:r>
            <a:r>
              <a:rPr lang="en-US" i="1" dirty="0"/>
              <a:t>n </a:t>
            </a:r>
            <a:r>
              <a:rPr lang="en-US" dirty="0"/>
              <a:t>for which the problem can be solved easily</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612775" y="228600"/>
            <a:ext cx="8153400" cy="990600"/>
          </a:xfrm>
        </p:spPr>
        <p:txBody>
          <a:bodyPr/>
          <a:lstStyle/>
          <a:p>
            <a:r>
              <a:rPr lang="en-US" b="1" smtClean="0"/>
              <a:t>Testing (cont.)</a:t>
            </a:r>
          </a:p>
        </p:txBody>
      </p:sp>
      <p:sp>
        <p:nvSpPr>
          <p:cNvPr id="115714" name="Content Placeholder 2"/>
          <p:cNvSpPr>
            <a:spLocks noGrp="1"/>
          </p:cNvSpPr>
          <p:nvPr>
            <p:ph sz="quarter" idx="1"/>
          </p:nvPr>
        </p:nvSpPr>
        <p:spPr>
          <a:xfrm>
            <a:off x="612775" y="1600200"/>
            <a:ext cx="8153400" cy="4953000"/>
          </a:xfrm>
        </p:spPr>
        <p:txBody>
          <a:bodyPr/>
          <a:lstStyle/>
          <a:p>
            <a:r>
              <a:rPr lang="en-US" smtClean="0"/>
              <a:t>Test for a variety of test cases:</a:t>
            </a:r>
          </a:p>
          <a:p>
            <a:pPr lvl="1"/>
            <a:r>
              <a:rPr lang="en-US" smtClean="0"/>
              <a:t>Mazes that can be solved</a:t>
            </a:r>
          </a:p>
          <a:p>
            <a:pPr lvl="1"/>
            <a:r>
              <a:rPr lang="en-US" smtClean="0"/>
              <a:t>Mazes that can't be solved</a:t>
            </a:r>
          </a:p>
          <a:p>
            <a:pPr lvl="1"/>
            <a:r>
              <a:rPr lang="en-US" smtClean="0"/>
              <a:t>A maze with no barrier cells</a:t>
            </a:r>
          </a:p>
          <a:p>
            <a:pPr lvl="1"/>
            <a:r>
              <a:rPr lang="en-US" smtClean="0"/>
              <a:t>A maze with a single barrier cell at the exit point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12775" y="228600"/>
            <a:ext cx="8153400" cy="990600"/>
          </a:xfrm>
        </p:spPr>
        <p:txBody>
          <a:bodyPr/>
          <a:lstStyle/>
          <a:p>
            <a:r>
              <a:rPr lang="en-US" b="1" smtClean="0"/>
              <a:t>Recursive Thinking (cont.)</a:t>
            </a:r>
          </a:p>
        </p:txBody>
      </p:sp>
      <p:sp>
        <p:nvSpPr>
          <p:cNvPr id="3" name="Content Placeholder 2"/>
          <p:cNvSpPr>
            <a:spLocks noGrp="1"/>
          </p:cNvSpPr>
          <p:nvPr>
            <p:ph sz="quarter" idx="1"/>
          </p:nvPr>
        </p:nvSpPr>
        <p:spPr>
          <a:xfrm>
            <a:off x="612775" y="1600200"/>
            <a:ext cx="8153400" cy="4953000"/>
          </a:xfrm>
        </p:spPr>
        <p:txBody>
          <a:bodyPr>
            <a:normAutofit/>
          </a:bodyPr>
          <a:lstStyle/>
          <a:p>
            <a:pPr marL="0" indent="0">
              <a:buFont typeface="Wingdings" pitchFamily="2" charset="2"/>
              <a:buNone/>
            </a:pPr>
            <a:r>
              <a:rPr lang="en-US" b="1" smtClean="0"/>
              <a:t>General Recursive Algorithm </a:t>
            </a:r>
          </a:p>
          <a:p>
            <a:pPr marL="0" indent="0">
              <a:buSzPct val="100000"/>
              <a:buFont typeface="Tw Cen MT" pitchFamily="34" charset="0"/>
              <a:buAutoNum type="arabicPeriod"/>
            </a:pPr>
            <a:r>
              <a:rPr lang="en-US" sz="2300" b="1" smtClean="0">
                <a:latin typeface="Courier New" pitchFamily="49" charset="0"/>
                <a:cs typeface="Courier New" pitchFamily="49" charset="0"/>
              </a:rPr>
              <a:t>if</a:t>
            </a:r>
            <a:r>
              <a:rPr lang="en-US" sz="2300" smtClean="0"/>
              <a:t> the problem can be solved directly for the current value of </a:t>
            </a:r>
            <a:r>
              <a:rPr lang="en-US" sz="2300" i="1" smtClean="0"/>
              <a:t>n</a:t>
            </a:r>
            <a:endParaRPr lang="en-US" sz="2300" smtClean="0"/>
          </a:p>
          <a:p>
            <a:pPr marL="0" indent="0">
              <a:buSzPct val="100000"/>
              <a:buFont typeface="Tw Cen MT" pitchFamily="34" charset="0"/>
              <a:buAutoNum type="arabicPeriod"/>
            </a:pPr>
            <a:r>
              <a:rPr lang="en-US" sz="2300" smtClean="0"/>
              <a:t> 	Solve it</a:t>
            </a:r>
          </a:p>
          <a:p>
            <a:pPr marL="0" indent="0">
              <a:buFont typeface="Wingdings" pitchFamily="2" charset="2"/>
              <a:buNone/>
            </a:pPr>
            <a:r>
              <a:rPr lang="en-US" sz="2300" b="1" smtClean="0">
                <a:solidFill>
                  <a:srgbClr val="000000"/>
                </a:solidFill>
                <a:latin typeface="Courier New" pitchFamily="49" charset="0"/>
                <a:cs typeface="Courier New" pitchFamily="49" charset="0"/>
              </a:rPr>
              <a:t>  else </a:t>
            </a:r>
          </a:p>
          <a:p>
            <a:pPr marL="0" indent="0">
              <a:buSzPct val="100000"/>
              <a:buFont typeface="Tw Cen MT" pitchFamily="34" charset="0"/>
              <a:buAutoNum type="arabicPeriod" startAt="3"/>
            </a:pPr>
            <a:r>
              <a:rPr lang="en-US" sz="2300" smtClean="0"/>
              <a:t> 	Recursively apply the algorithm to one or more problems 	involving smaller values of </a:t>
            </a:r>
            <a:r>
              <a:rPr lang="en-US" sz="2300" i="1" smtClean="0"/>
              <a:t>n</a:t>
            </a:r>
            <a:endParaRPr lang="en-US" sz="2300" smtClean="0"/>
          </a:p>
          <a:p>
            <a:pPr marL="0" indent="0">
              <a:buSzPct val="100000"/>
              <a:buFont typeface="Tw Cen MT" pitchFamily="34" charset="0"/>
              <a:buAutoNum type="arabicPeriod" startAt="3"/>
            </a:pPr>
            <a:r>
              <a:rPr lang="en-US" sz="2300" smtClean="0"/>
              <a:t> 	Combine the solutions to the smaller problems to get the 	solution to the original problem</a:t>
            </a:r>
          </a:p>
        </p:txBody>
      </p:sp>
      <p:sp>
        <p:nvSpPr>
          <p:cNvPr id="4" name="Line Callout 1 3"/>
          <p:cNvSpPr/>
          <p:nvPr/>
        </p:nvSpPr>
        <p:spPr>
          <a:xfrm>
            <a:off x="5334000" y="2362200"/>
            <a:ext cx="2895600" cy="1295400"/>
          </a:xfrm>
          <a:prstGeom prst="borderCallout1">
            <a:avLst>
              <a:gd name="adj1" fmla="val 54124"/>
              <a:gd name="adj2" fmla="val -8333"/>
              <a:gd name="adj3" fmla="val 97454"/>
              <a:gd name="adj4" fmla="val -1479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Step 3 is the </a:t>
            </a:r>
            <a:r>
              <a:rPr lang="en-US" i="1" dirty="0"/>
              <a:t>recursive case</a:t>
            </a:r>
            <a:r>
              <a:rPr lang="en-US" dirty="0"/>
              <a:t>, because there we recursively apply the algorithm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12775" y="228600"/>
            <a:ext cx="8153400" cy="990600"/>
          </a:xfrm>
        </p:spPr>
        <p:txBody>
          <a:bodyPr/>
          <a:lstStyle/>
          <a:p>
            <a:r>
              <a:rPr lang="en-US" b="1" smtClean="0"/>
              <a:t>Recursive Thinking (cont.)</a:t>
            </a:r>
          </a:p>
        </p:txBody>
      </p:sp>
      <p:sp>
        <p:nvSpPr>
          <p:cNvPr id="3" name="Content Placeholder 2"/>
          <p:cNvSpPr>
            <a:spLocks noGrp="1"/>
          </p:cNvSpPr>
          <p:nvPr>
            <p:ph sz="quarter" idx="1"/>
          </p:nvPr>
        </p:nvSpPr>
        <p:spPr>
          <a:xfrm>
            <a:off x="612775" y="1600200"/>
            <a:ext cx="8153400" cy="4953000"/>
          </a:xfrm>
        </p:spPr>
        <p:txBody>
          <a:bodyPr>
            <a:normAutofit/>
          </a:bodyPr>
          <a:lstStyle/>
          <a:p>
            <a:pPr marL="0" indent="0">
              <a:buFont typeface="Wingdings" pitchFamily="2" charset="2"/>
              <a:buNone/>
            </a:pPr>
            <a:r>
              <a:rPr lang="en-US" b="1" smtClean="0"/>
              <a:t>General Recursive Algorithm </a:t>
            </a:r>
          </a:p>
          <a:p>
            <a:pPr marL="0" indent="0">
              <a:buSzPct val="100000"/>
              <a:buFont typeface="Tw Cen MT" pitchFamily="34" charset="0"/>
              <a:buAutoNum type="arabicPeriod"/>
            </a:pPr>
            <a:r>
              <a:rPr lang="en-US" sz="2300" b="1" smtClean="0">
                <a:latin typeface="Courier New" pitchFamily="49" charset="0"/>
                <a:cs typeface="Courier New" pitchFamily="49" charset="0"/>
              </a:rPr>
              <a:t>if</a:t>
            </a:r>
            <a:r>
              <a:rPr lang="en-US" sz="2300" smtClean="0"/>
              <a:t> the problem can be solved directly for the current value of </a:t>
            </a:r>
            <a:r>
              <a:rPr lang="en-US" sz="2300" i="1" smtClean="0"/>
              <a:t>n</a:t>
            </a:r>
            <a:endParaRPr lang="en-US" sz="2300" smtClean="0"/>
          </a:p>
          <a:p>
            <a:pPr marL="0" indent="0">
              <a:buSzPct val="100000"/>
              <a:buFont typeface="Tw Cen MT" pitchFamily="34" charset="0"/>
              <a:buAutoNum type="arabicPeriod"/>
            </a:pPr>
            <a:r>
              <a:rPr lang="en-US" sz="2300" smtClean="0"/>
              <a:t> 	Solve it</a:t>
            </a:r>
          </a:p>
          <a:p>
            <a:pPr marL="0" indent="0">
              <a:buFont typeface="Wingdings" pitchFamily="2" charset="2"/>
              <a:buNone/>
            </a:pPr>
            <a:r>
              <a:rPr lang="en-US" sz="2300" b="1" smtClean="0">
                <a:solidFill>
                  <a:srgbClr val="000000"/>
                </a:solidFill>
                <a:latin typeface="Courier New" pitchFamily="49" charset="0"/>
                <a:cs typeface="Courier New" pitchFamily="49" charset="0"/>
              </a:rPr>
              <a:t>  else </a:t>
            </a:r>
          </a:p>
          <a:p>
            <a:pPr marL="0" indent="0">
              <a:buSzPct val="100000"/>
              <a:buFont typeface="Tw Cen MT" pitchFamily="34" charset="0"/>
              <a:buAutoNum type="arabicPeriod" startAt="3"/>
            </a:pPr>
            <a:r>
              <a:rPr lang="en-US" sz="2300" smtClean="0"/>
              <a:t> 	Recursively apply the algorithm to one or more problems 	involving smaller values of </a:t>
            </a:r>
            <a:r>
              <a:rPr lang="en-US" sz="2300" i="1" smtClean="0"/>
              <a:t>n</a:t>
            </a:r>
            <a:endParaRPr lang="en-US" sz="2300" smtClean="0"/>
          </a:p>
          <a:p>
            <a:pPr marL="0" indent="0">
              <a:buSzPct val="100000"/>
              <a:buFont typeface="Tw Cen MT" pitchFamily="34" charset="0"/>
              <a:buAutoNum type="arabicPeriod" startAt="3"/>
            </a:pPr>
            <a:r>
              <a:rPr lang="en-US" sz="2300" smtClean="0"/>
              <a:t> 	Combine the solutions to the smaller problems to get the 	solution to the original problem</a:t>
            </a:r>
          </a:p>
        </p:txBody>
      </p:sp>
      <p:sp>
        <p:nvSpPr>
          <p:cNvPr id="5" name="Rectangle 4"/>
          <p:cNvSpPr/>
          <p:nvPr/>
        </p:nvSpPr>
        <p:spPr>
          <a:xfrm>
            <a:off x="3886200" y="2590800"/>
            <a:ext cx="4876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Because the value of </a:t>
            </a:r>
            <a:r>
              <a:rPr lang="en-US" i="1" dirty="0"/>
              <a:t>n </a:t>
            </a:r>
            <a:r>
              <a:rPr lang="en-US" dirty="0"/>
              <a:t>for each recursive case is smaller than the original value of </a:t>
            </a:r>
            <a:r>
              <a:rPr lang="en-US" i="1" dirty="0"/>
              <a:t>n</a:t>
            </a:r>
            <a:r>
              <a:rPr lang="en-US" dirty="0"/>
              <a:t>, each recursive case makes progress towards a base case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r>
              <a:rPr lang="en-US" b="1" smtClean="0"/>
              <a:t>Recursive Thinking (cont.)</a:t>
            </a:r>
          </a:p>
        </p:txBody>
      </p:sp>
      <p:sp>
        <p:nvSpPr>
          <p:cNvPr id="3" name="Content Placeholder 2"/>
          <p:cNvSpPr>
            <a:spLocks noGrp="1"/>
          </p:cNvSpPr>
          <p:nvPr>
            <p:ph sz="quarter" idx="1"/>
          </p:nvPr>
        </p:nvSpPr>
        <p:spPr>
          <a:xfrm>
            <a:off x="612775" y="1600200"/>
            <a:ext cx="8153400" cy="4953000"/>
          </a:xfrm>
        </p:spPr>
        <p:txBody>
          <a:bodyPr>
            <a:normAutofit/>
          </a:bodyPr>
          <a:lstStyle/>
          <a:p>
            <a:pPr marL="0" indent="0">
              <a:buFont typeface="Wingdings" pitchFamily="2" charset="2"/>
              <a:buNone/>
            </a:pPr>
            <a:r>
              <a:rPr lang="en-US" b="1" smtClean="0"/>
              <a:t>General Recursive Algorithm </a:t>
            </a:r>
          </a:p>
          <a:p>
            <a:pPr marL="0" indent="0">
              <a:buSzPct val="100000"/>
              <a:buFont typeface="Tw Cen MT" pitchFamily="34" charset="0"/>
              <a:buAutoNum type="arabicPeriod"/>
            </a:pPr>
            <a:r>
              <a:rPr lang="en-US" sz="2300" b="1" smtClean="0">
                <a:latin typeface="Courier New" pitchFamily="49" charset="0"/>
                <a:cs typeface="Courier New" pitchFamily="49" charset="0"/>
              </a:rPr>
              <a:t>if</a:t>
            </a:r>
            <a:r>
              <a:rPr lang="en-US" sz="2300" smtClean="0"/>
              <a:t> the problem can be solved directly for the current value of </a:t>
            </a:r>
            <a:r>
              <a:rPr lang="en-US" sz="2300" i="1" smtClean="0"/>
              <a:t>n</a:t>
            </a:r>
            <a:endParaRPr lang="en-US" sz="2300" smtClean="0"/>
          </a:p>
          <a:p>
            <a:pPr marL="0" indent="0">
              <a:buSzPct val="100000"/>
              <a:buFont typeface="Tw Cen MT" pitchFamily="34" charset="0"/>
              <a:buAutoNum type="arabicPeriod"/>
            </a:pPr>
            <a:r>
              <a:rPr lang="en-US" sz="2300" smtClean="0"/>
              <a:t> 	Solve it</a:t>
            </a:r>
          </a:p>
          <a:p>
            <a:pPr marL="0" indent="0">
              <a:buFont typeface="Wingdings" pitchFamily="2" charset="2"/>
              <a:buNone/>
            </a:pPr>
            <a:r>
              <a:rPr lang="en-US" sz="2300" b="1" smtClean="0">
                <a:solidFill>
                  <a:srgbClr val="000000"/>
                </a:solidFill>
                <a:latin typeface="Courier New" pitchFamily="49" charset="0"/>
                <a:cs typeface="Courier New" pitchFamily="49" charset="0"/>
              </a:rPr>
              <a:t>  else </a:t>
            </a:r>
          </a:p>
          <a:p>
            <a:pPr marL="0" indent="0">
              <a:buSzPct val="100000"/>
              <a:buFont typeface="Tw Cen MT" pitchFamily="34" charset="0"/>
              <a:buAutoNum type="arabicPeriod" startAt="3"/>
            </a:pPr>
            <a:r>
              <a:rPr lang="en-US" sz="2300" smtClean="0"/>
              <a:t> 	Recursively apply the algorithm to one or more problems 	involving smaller values of </a:t>
            </a:r>
            <a:r>
              <a:rPr lang="en-US" sz="2300" i="1" smtClean="0"/>
              <a:t>n</a:t>
            </a:r>
            <a:endParaRPr lang="en-US" sz="2300" smtClean="0"/>
          </a:p>
          <a:p>
            <a:pPr marL="0" indent="0">
              <a:buSzPct val="100000"/>
              <a:buFont typeface="Tw Cen MT" pitchFamily="34" charset="0"/>
              <a:buAutoNum type="arabicPeriod" startAt="3"/>
            </a:pPr>
            <a:r>
              <a:rPr lang="en-US" sz="2300" smtClean="0"/>
              <a:t> 	Combine the solutions to the smaller problems to get the 	solution to the original problem</a:t>
            </a:r>
          </a:p>
        </p:txBody>
      </p:sp>
      <p:sp>
        <p:nvSpPr>
          <p:cNvPr id="5" name="Rectangle 4"/>
          <p:cNvSpPr/>
          <p:nvPr/>
        </p:nvSpPr>
        <p:spPr>
          <a:xfrm>
            <a:off x="3886200" y="2590800"/>
            <a:ext cx="4876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Whenever a split occurs, we revisit Step 1 for each new problem to see whether it is a base case or a recursive case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Steps to Design a Recursive Algorithm</a:t>
            </a:r>
          </a:p>
        </p:txBody>
      </p:sp>
      <p:sp>
        <p:nvSpPr>
          <p:cNvPr id="7173" name="Rectangle 3"/>
          <p:cNvSpPr>
            <a:spLocks noGrp="1" noChangeArrowheads="1"/>
          </p:cNvSpPr>
          <p:nvPr>
            <p:ph sz="quarter" idx="1"/>
          </p:nvPr>
        </p:nvSpPr>
        <p:spPr>
          <a:xfrm>
            <a:off x="612775" y="1600200"/>
            <a:ext cx="8153400" cy="4953000"/>
          </a:xfrm>
        </p:spPr>
        <p:txBody>
          <a:bodyPr>
            <a:normAutofit fontScale="92500"/>
          </a:bodyPr>
          <a:lstStyle/>
          <a:p>
            <a:pPr marL="320040" indent="-320040" fontAlgn="auto">
              <a:spcAft>
                <a:spcPts val="0"/>
              </a:spcAft>
              <a:buFont typeface="Wingdings"/>
              <a:buChar char=""/>
              <a:defRPr/>
            </a:pPr>
            <a:r>
              <a:rPr lang="en-US" dirty="0" smtClean="0"/>
              <a:t>Summary of characteristics:</a:t>
            </a:r>
          </a:p>
          <a:p>
            <a:pPr marL="640080" lvl="1" indent="-274320" fontAlgn="auto">
              <a:spcAft>
                <a:spcPts val="0"/>
              </a:spcAft>
              <a:buFont typeface="Wingdings 2"/>
              <a:buChar char=""/>
              <a:defRPr/>
            </a:pPr>
            <a:r>
              <a:rPr lang="en-US" dirty="0" smtClean="0"/>
              <a:t>There must be at least one case (the base case), typically for a small value of </a:t>
            </a:r>
            <a:r>
              <a:rPr lang="en-US" i="1" dirty="0" smtClean="0"/>
              <a:t>n</a:t>
            </a:r>
            <a:r>
              <a:rPr lang="en-US" dirty="0" smtClean="0"/>
              <a:t>, that can be solved directly</a:t>
            </a:r>
          </a:p>
          <a:p>
            <a:pPr marL="640080" lvl="1" indent="-274320" fontAlgn="auto">
              <a:spcAft>
                <a:spcPts val="0"/>
              </a:spcAft>
              <a:buFont typeface="Wingdings 2"/>
              <a:buChar char=""/>
              <a:defRPr/>
            </a:pPr>
            <a:r>
              <a:rPr lang="en-US" dirty="0" smtClean="0"/>
              <a:t>A problem of a given size </a:t>
            </a:r>
            <a:r>
              <a:rPr lang="en-US" i="1" dirty="0" smtClean="0"/>
              <a:t>n</a:t>
            </a:r>
            <a:r>
              <a:rPr lang="en-US" dirty="0" smtClean="0"/>
              <a:t> can be reduced to one or more smaller versions of the same problem (the recursive case)</a:t>
            </a:r>
          </a:p>
          <a:p>
            <a:pPr marL="320040" indent="-320040" fontAlgn="auto">
              <a:spcAft>
                <a:spcPts val="0"/>
              </a:spcAft>
              <a:buFont typeface="Wingdings"/>
              <a:buChar char=""/>
              <a:defRPr/>
            </a:pPr>
            <a:r>
              <a:rPr lang="en-US" dirty="0" smtClean="0"/>
              <a:t>Design:</a:t>
            </a:r>
          </a:p>
          <a:p>
            <a:pPr marL="640080" lvl="1" indent="-274320" fontAlgn="auto">
              <a:spcAft>
                <a:spcPts val="0"/>
              </a:spcAft>
              <a:buFont typeface="Wingdings 2"/>
              <a:buChar char=""/>
              <a:defRPr/>
            </a:pPr>
            <a:r>
              <a:rPr lang="en-US" dirty="0" smtClean="0"/>
              <a:t>Recognize </a:t>
            </a:r>
            <a:r>
              <a:rPr lang="en-US" dirty="0"/>
              <a:t>a</a:t>
            </a:r>
            <a:r>
              <a:rPr lang="en-US" dirty="0" smtClean="0"/>
              <a:t> base case and provide a solution to it</a:t>
            </a:r>
          </a:p>
          <a:p>
            <a:pPr marL="640080" lvl="1" indent="-274320" fontAlgn="auto">
              <a:spcAft>
                <a:spcPts val="0"/>
              </a:spcAft>
              <a:buFont typeface="Wingdings 2"/>
              <a:buChar char=""/>
              <a:defRPr/>
            </a:pPr>
            <a:r>
              <a:rPr lang="en-US" dirty="0" smtClean="0"/>
              <a:t>Devise a strategy to split the problem into smaller versions of itself while making progress toward </a:t>
            </a:r>
            <a:r>
              <a:rPr lang="en-US" dirty="0"/>
              <a:t>a</a:t>
            </a:r>
            <a:r>
              <a:rPr lang="en-US" dirty="0" smtClean="0"/>
              <a:t> base case</a:t>
            </a:r>
          </a:p>
          <a:p>
            <a:pPr marL="640080" lvl="1" indent="-274320" fontAlgn="auto">
              <a:spcAft>
                <a:spcPts val="0"/>
              </a:spcAft>
              <a:buFont typeface="Wingdings 2"/>
              <a:buChar char=""/>
              <a:defRPr/>
            </a:pPr>
            <a:r>
              <a:rPr lang="en-US" dirty="0" smtClean="0"/>
              <a:t>Combine the solutions to the smaller problems to solve the larger problem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Finding the Length of a String</a:t>
            </a:r>
            <a:endParaRPr lang="en-US" b="1" dirty="0"/>
          </a:p>
        </p:txBody>
      </p:sp>
      <p:sp>
        <p:nvSpPr>
          <p:cNvPr id="3" name="Content Placeholder 2"/>
          <p:cNvSpPr>
            <a:spLocks noGrp="1"/>
          </p:cNvSpPr>
          <p:nvPr>
            <p:ph sz="quarter" idx="1"/>
          </p:nvPr>
        </p:nvSpPr>
        <p:spPr>
          <a:xfrm>
            <a:off x="612775" y="1600200"/>
            <a:ext cx="8153400" cy="4953000"/>
          </a:xfrm>
        </p:spPr>
        <p:txBody>
          <a:bodyPr>
            <a:normAutofit/>
          </a:bodyPr>
          <a:lstStyle/>
          <a:p>
            <a:pPr marL="514350" indent="-514350">
              <a:buSzPct val="100000"/>
              <a:buFont typeface="Tw Cen MT" pitchFamily="34" charset="0"/>
              <a:buAutoNum type="arabicPeriod"/>
            </a:pPr>
            <a:r>
              <a:rPr lang="en-US" b="1" smtClean="0">
                <a:latin typeface="Courier New" pitchFamily="49" charset="0"/>
                <a:cs typeface="Courier New" pitchFamily="49" charset="0"/>
              </a:rPr>
              <a:t>if</a:t>
            </a:r>
            <a:r>
              <a:rPr lang="en-US" smtClean="0"/>
              <a:t> the string is empty (has no characters)</a:t>
            </a:r>
          </a:p>
          <a:p>
            <a:pPr marL="514350" indent="-514350">
              <a:buSzPct val="100000"/>
              <a:buFont typeface="Tw Cen MT" pitchFamily="34" charset="0"/>
              <a:buAutoNum type="arabicPeriod"/>
            </a:pPr>
            <a:r>
              <a:rPr lang="en-US" smtClean="0"/>
              <a:t> 	The length is 0</a:t>
            </a:r>
          </a:p>
          <a:p>
            <a:pPr marL="514350" indent="-514350">
              <a:buFont typeface="Wingdings" pitchFamily="2" charset="2"/>
              <a:buNone/>
            </a:pPr>
            <a:r>
              <a:rPr lang="en-US" b="1" smtClean="0">
                <a:latin typeface="Courier New" pitchFamily="49" charset="0"/>
                <a:cs typeface="Courier New" pitchFamily="49" charset="0"/>
              </a:rPr>
              <a:t>  else</a:t>
            </a:r>
          </a:p>
          <a:p>
            <a:pPr marL="514350" indent="-514350">
              <a:buSzPct val="100000"/>
              <a:buFont typeface="Tw Cen MT" pitchFamily="34" charset="0"/>
              <a:buAutoNum type="arabicPeriod" startAt="3"/>
            </a:pPr>
            <a:r>
              <a:rPr lang="en-US" smtClean="0"/>
              <a:t> 	The length is 1 plus the length of the string that  	excludes the first character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Finding the Length of a String (cont.)</a:t>
            </a:r>
            <a:endParaRPr lang="en-US" b="1" dirty="0"/>
          </a:p>
        </p:txBody>
      </p:sp>
      <p:sp>
        <p:nvSpPr>
          <p:cNvPr id="3" name="Content Placeholder 2"/>
          <p:cNvSpPr>
            <a:spLocks noGrp="1"/>
          </p:cNvSpPr>
          <p:nvPr>
            <p:ph sz="quarter" idx="1"/>
          </p:nvPr>
        </p:nvSpPr>
        <p:spPr>
          <a:xfrm>
            <a:off x="612775" y="1600200"/>
            <a:ext cx="8153400" cy="4800600"/>
          </a:xfrm>
        </p:spPr>
        <p:txBody>
          <a:bodyPr>
            <a:normAutofit/>
          </a:bodyPr>
          <a:lstStyle/>
          <a:p>
            <a:pPr marL="0" indent="0">
              <a:buFont typeface="Wingdings" pitchFamily="2" charset="2"/>
              <a:buNone/>
            </a:pPr>
            <a:r>
              <a:rPr lang="en-US" sz="2000" dirty="0" smtClean="0">
                <a:latin typeface="Courier New" pitchFamily="49" charset="0"/>
                <a:cs typeface="Courier New" pitchFamily="49" charset="0"/>
              </a:rPr>
              <a:t>/** </a:t>
            </a:r>
            <a:r>
              <a:rPr lang="en-US" sz="2000" i="1" dirty="0" smtClean="0">
                <a:latin typeface="Courier New" pitchFamily="49" charset="0"/>
                <a:cs typeface="Courier New" pitchFamily="49" charset="0"/>
              </a:rPr>
              <a:t>Recursive function size </a:t>
            </a:r>
          </a:p>
          <a:p>
            <a:pPr marL="0" indent="0">
              <a:buFont typeface="Wingdings" pitchFamily="2" charset="2"/>
              <a:buNone/>
            </a:pP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param</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str</a:t>
            </a:r>
            <a:r>
              <a:rPr lang="en-US" sz="2000" dirty="0" smtClean="0">
                <a:latin typeface="Courier New" pitchFamily="49" charset="0"/>
                <a:cs typeface="Courier New" pitchFamily="49" charset="0"/>
              </a:rPr>
              <a:t> </a:t>
            </a:r>
            <a:r>
              <a:rPr lang="en-US" sz="2000" i="1" dirty="0" smtClean="0">
                <a:latin typeface="Courier New" pitchFamily="49" charset="0"/>
                <a:cs typeface="Courier New" pitchFamily="49" charset="0"/>
              </a:rPr>
              <a:t>The string</a:t>
            </a:r>
          </a:p>
          <a:p>
            <a:pPr marL="0" indent="0">
              <a:buFont typeface="Wingdings" pitchFamily="2" charset="2"/>
              <a:buNone/>
            </a:pPr>
            <a:r>
              <a:rPr lang="en-US" sz="2000" dirty="0" smtClean="0">
                <a:latin typeface="Courier New" pitchFamily="49" charset="0"/>
                <a:cs typeface="Courier New" pitchFamily="49" charset="0"/>
              </a:rPr>
              <a:t>@return </a:t>
            </a:r>
            <a:r>
              <a:rPr lang="en-US" sz="2000" i="1" dirty="0" smtClean="0">
                <a:latin typeface="Courier New" pitchFamily="49" charset="0"/>
                <a:cs typeface="Courier New" pitchFamily="49" charset="0"/>
              </a:rPr>
              <a:t>The length of the string</a:t>
            </a:r>
          </a:p>
          <a:p>
            <a:pPr marL="0" indent="0">
              <a:buFont typeface="Wingdings" pitchFamily="2" charset="2"/>
              <a:buNone/>
            </a:pPr>
            <a:r>
              <a:rPr lang="en-US" sz="2000" dirty="0" smtClean="0">
                <a:latin typeface="Courier New" pitchFamily="49" charset="0"/>
                <a:cs typeface="Courier New" pitchFamily="49" charset="0"/>
              </a:rPr>
              <a:t>*/</a:t>
            </a:r>
          </a:p>
          <a:p>
            <a:pPr marL="0" indent="0">
              <a:buFont typeface="Wingdings" pitchFamily="2" charset="2"/>
              <a:buNone/>
            </a:pP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size(string </a:t>
            </a:r>
            <a:r>
              <a:rPr lang="en-US" sz="2000" dirty="0" err="1" smtClean="0">
                <a:latin typeface="Courier New" pitchFamily="49" charset="0"/>
                <a:cs typeface="Courier New" pitchFamily="49" charset="0"/>
              </a:rPr>
              <a:t>str</a:t>
            </a:r>
            <a:r>
              <a:rPr lang="en-US" sz="2000" dirty="0" smtClean="0">
                <a:latin typeface="Courier New" pitchFamily="49" charset="0"/>
                <a:cs typeface="Courier New" pitchFamily="49" charset="0"/>
              </a:rPr>
              <a:t>) {</a:t>
            </a:r>
          </a:p>
          <a:p>
            <a:pPr marL="0" indent="0">
              <a:buFont typeface="Wingdings" pitchFamily="2" charset="2"/>
              <a:buNone/>
            </a:pPr>
            <a:r>
              <a:rPr lang="en-US" sz="2000" dirty="0" smtClean="0">
                <a:latin typeface="Courier New" pitchFamily="49" charset="0"/>
                <a:cs typeface="Courier New" pitchFamily="49" charset="0"/>
              </a:rPr>
              <a:t>if (</a:t>
            </a:r>
            <a:r>
              <a:rPr lang="en-US" sz="2000" dirty="0" err="1" smtClean="0">
                <a:latin typeface="Courier New" pitchFamily="49" charset="0"/>
                <a:cs typeface="Courier New" pitchFamily="49" charset="0"/>
              </a:rPr>
              <a:t>str</a:t>
            </a:r>
            <a:r>
              <a:rPr lang="en-US" sz="2000" dirty="0" smtClean="0">
                <a:latin typeface="Courier New" pitchFamily="49" charset="0"/>
                <a:cs typeface="Courier New" pitchFamily="49" charset="0"/>
              </a:rPr>
              <a:t> == "")</a:t>
            </a:r>
          </a:p>
          <a:p>
            <a:pPr marL="0" indent="0">
              <a:buFont typeface="Wingdings" pitchFamily="2" charset="2"/>
              <a:buNone/>
            </a:pPr>
            <a:r>
              <a:rPr lang="en-US" sz="2000" dirty="0" smtClean="0">
                <a:latin typeface="Courier New" pitchFamily="49" charset="0"/>
                <a:cs typeface="Courier New" pitchFamily="49" charset="0"/>
              </a:rPr>
              <a:t>  return 0;</a:t>
            </a:r>
          </a:p>
          <a:p>
            <a:pPr marL="0" indent="0">
              <a:buFont typeface="Wingdings" pitchFamily="2" charset="2"/>
              <a:buNone/>
            </a:pPr>
            <a:r>
              <a:rPr lang="en-US" sz="2000" dirty="0" smtClean="0">
                <a:latin typeface="Courier New" pitchFamily="49" charset="0"/>
                <a:cs typeface="Courier New" pitchFamily="49" charset="0"/>
              </a:rPr>
              <a:t>else</a:t>
            </a:r>
          </a:p>
          <a:p>
            <a:pPr marL="0" indent="0">
              <a:buFont typeface="Wingdings" pitchFamily="2" charset="2"/>
              <a:buNone/>
            </a:pPr>
            <a:r>
              <a:rPr lang="en-US" sz="2000" dirty="0" smtClean="0">
                <a:latin typeface="Courier New" pitchFamily="49" charset="0"/>
                <a:cs typeface="Courier New" pitchFamily="49" charset="0"/>
              </a:rPr>
              <a:t>  return 1 + size(</a:t>
            </a:r>
            <a:r>
              <a:rPr lang="en-US" sz="2000" dirty="0" err="1" smtClean="0">
                <a:latin typeface="Courier New" pitchFamily="49" charset="0"/>
                <a:cs typeface="Courier New" pitchFamily="49" charset="0"/>
              </a:rPr>
              <a:t>str.substr</a:t>
            </a:r>
            <a:r>
              <a:rPr lang="en-US" sz="2000" dirty="0" smtClean="0">
                <a:latin typeface="Courier New" pitchFamily="49" charset="0"/>
                <a:cs typeface="Courier New" pitchFamily="49" charset="0"/>
              </a:rPr>
              <a:t>(1));</a:t>
            </a:r>
          </a:p>
          <a:p>
            <a:pPr marL="0" indent="0">
              <a:buFont typeface="Wingdings" pitchFamily="2" charset="2"/>
              <a:buNone/>
            </a:pPr>
            <a:r>
              <a:rPr lang="en-US" sz="20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Printing String Characters</a:t>
            </a:r>
            <a:endParaRPr lang="en-US" b="1" dirty="0"/>
          </a:p>
        </p:txBody>
      </p:sp>
      <p:sp>
        <p:nvSpPr>
          <p:cNvPr id="3" name="Content Placeholder 2"/>
          <p:cNvSpPr>
            <a:spLocks noGrp="1"/>
          </p:cNvSpPr>
          <p:nvPr>
            <p:ph sz="quarter" idx="1"/>
          </p:nvPr>
        </p:nvSpPr>
        <p:spPr>
          <a:xfrm>
            <a:off x="612775" y="1600200"/>
            <a:ext cx="8153400" cy="4876800"/>
          </a:xfrm>
        </p:spPr>
        <p:txBody>
          <a:bodyPr>
            <a:normAutofit/>
          </a:bodyPr>
          <a:lstStyle/>
          <a:p>
            <a:pPr marL="0" indent="0">
              <a:buFont typeface="Wingdings" pitchFamily="2" charset="2"/>
              <a:buNone/>
            </a:pPr>
            <a:r>
              <a:rPr lang="en-US" sz="1800" dirty="0" smtClean="0">
                <a:latin typeface="Courier New" pitchFamily="49" charset="0"/>
                <a:cs typeface="Courier New" pitchFamily="49" charset="0"/>
              </a:rPr>
              <a:t>/** </a:t>
            </a:r>
            <a:r>
              <a:rPr lang="en-US" sz="1800" i="1" dirty="0" smtClean="0">
                <a:latin typeface="Courier New" pitchFamily="49" charset="0"/>
                <a:cs typeface="Courier New" pitchFamily="49" charset="0"/>
              </a:rPr>
              <a:t>Recursive function </a:t>
            </a:r>
            <a:r>
              <a:rPr lang="en-US" sz="1800" dirty="0" err="1">
                <a:latin typeface="Courier New" pitchFamily="49" charset="0"/>
                <a:cs typeface="Courier New" pitchFamily="49" charset="0"/>
              </a:rPr>
              <a:t>print_chars</a:t>
            </a:r>
            <a:endParaRPr lang="en-US" sz="1800" dirty="0">
              <a:latin typeface="Courier New" pitchFamily="49" charset="0"/>
              <a:cs typeface="Courier New" pitchFamily="49" charset="0"/>
            </a:endParaRPr>
          </a:p>
          <a:p>
            <a:pPr marL="0" indent="0">
              <a:buFont typeface="Wingdings" pitchFamily="2" charset="2"/>
              <a:buNone/>
            </a:pPr>
            <a:r>
              <a:rPr lang="en-US" sz="1800" i="1" dirty="0" smtClean="0">
                <a:latin typeface="Courier New" pitchFamily="49" charset="0"/>
                <a:cs typeface="Courier New" pitchFamily="49" charset="0"/>
              </a:rPr>
              <a:t>post: The argument string is displayed, one character per line</a:t>
            </a:r>
          </a:p>
          <a:p>
            <a:pPr marL="0" indent="0">
              <a:buFont typeface="Wingdings" pitchFamily="2" charset="2"/>
              <a:buNone/>
            </a:pP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param</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str</a:t>
            </a:r>
            <a:r>
              <a:rPr lang="en-US" sz="1800" dirty="0" smtClean="0">
                <a:latin typeface="Courier New" pitchFamily="49" charset="0"/>
                <a:cs typeface="Courier New" pitchFamily="49" charset="0"/>
              </a:rPr>
              <a:t> </a:t>
            </a:r>
            <a:r>
              <a:rPr lang="en-US" sz="1800" i="1" dirty="0" smtClean="0">
                <a:latin typeface="Courier New" pitchFamily="49" charset="0"/>
                <a:cs typeface="Courier New" pitchFamily="49" charset="0"/>
              </a:rPr>
              <a:t>The string</a:t>
            </a:r>
          </a:p>
          <a:p>
            <a:pPr marL="0" indent="0">
              <a:buFont typeface="Wingdings" pitchFamily="2" charset="2"/>
              <a:buNone/>
            </a:pPr>
            <a:r>
              <a:rPr lang="en-US" sz="1800" dirty="0" smtClean="0">
                <a:latin typeface="Courier New" pitchFamily="49" charset="0"/>
                <a:cs typeface="Courier New" pitchFamily="49" charset="0"/>
              </a:rPr>
              <a:t>*/</a:t>
            </a:r>
          </a:p>
          <a:p>
            <a:pPr marL="0" indent="0">
              <a:buFont typeface="Wingdings" pitchFamily="2" charset="2"/>
              <a:buNone/>
            </a:pPr>
            <a:r>
              <a:rPr lang="en-US" sz="1800" dirty="0" smtClean="0">
                <a:latin typeface="Courier New" pitchFamily="49" charset="0"/>
                <a:cs typeface="Courier New" pitchFamily="49" charset="0"/>
              </a:rPr>
              <a:t>void </a:t>
            </a:r>
            <a:r>
              <a:rPr lang="en-US" sz="1800" dirty="0" err="1" smtClean="0">
                <a:latin typeface="Courier New" pitchFamily="49" charset="0"/>
                <a:cs typeface="Courier New" pitchFamily="49" charset="0"/>
              </a:rPr>
              <a:t>print_chars</a:t>
            </a:r>
            <a:r>
              <a:rPr lang="en-US" sz="1800" dirty="0" smtClean="0">
                <a:latin typeface="Courier New" pitchFamily="49" charset="0"/>
                <a:cs typeface="Courier New" pitchFamily="49" charset="0"/>
              </a:rPr>
              <a:t>(string </a:t>
            </a:r>
            <a:r>
              <a:rPr lang="en-US" sz="1800" dirty="0" err="1" smtClean="0">
                <a:latin typeface="Courier New" pitchFamily="49" charset="0"/>
                <a:cs typeface="Courier New" pitchFamily="49" charset="0"/>
              </a:rPr>
              <a:t>str</a:t>
            </a:r>
            <a:r>
              <a:rPr lang="en-US" sz="1800" dirty="0" smtClean="0">
                <a:latin typeface="Courier New" pitchFamily="49" charset="0"/>
                <a:cs typeface="Courier New" pitchFamily="49" charset="0"/>
              </a:rPr>
              <a:t>) {</a:t>
            </a:r>
          </a:p>
          <a:p>
            <a:pPr marL="0" indent="0">
              <a:buFont typeface="Wingdings" pitchFamily="2" charset="2"/>
              <a:buNone/>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 if (</a:t>
            </a:r>
            <a:r>
              <a:rPr lang="en-US" sz="1800" dirty="0" err="1" smtClean="0">
                <a:latin typeface="Courier New" pitchFamily="49" charset="0"/>
                <a:cs typeface="Courier New" pitchFamily="49" charset="0"/>
              </a:rPr>
              <a:t>str</a:t>
            </a:r>
            <a:r>
              <a:rPr lang="en-US" sz="1800" dirty="0" smtClean="0">
                <a:latin typeface="Courier New" pitchFamily="49" charset="0"/>
                <a:cs typeface="Courier New" pitchFamily="49" charset="0"/>
              </a:rPr>
              <a:t> == "") {</a:t>
            </a:r>
          </a:p>
          <a:p>
            <a:pPr marL="0" indent="0">
              <a:buFont typeface="Wingdings" pitchFamily="2" charset="2"/>
              <a:buNone/>
            </a:pPr>
            <a:r>
              <a:rPr lang="en-US" sz="1800" dirty="0" smtClean="0">
                <a:latin typeface="Courier New" pitchFamily="49" charset="0"/>
                <a:cs typeface="Courier New" pitchFamily="49" charset="0"/>
              </a:rPr>
              <a:t>    return;</a:t>
            </a:r>
          </a:p>
          <a:p>
            <a:pPr marL="0" indent="0">
              <a:buFont typeface="Wingdings" pitchFamily="2" charset="2"/>
              <a:buNone/>
            </a:pPr>
            <a:r>
              <a:rPr lang="en-US" sz="1800" dirty="0" smtClean="0">
                <a:latin typeface="Courier New" pitchFamily="49" charset="0"/>
                <a:cs typeface="Courier New" pitchFamily="49" charset="0"/>
              </a:rPr>
              <a:t>  } else {</a:t>
            </a:r>
          </a:p>
          <a:p>
            <a:pPr marL="0" indent="0">
              <a:buFont typeface="Wingdings" pitchFamily="2" charset="2"/>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cout</a:t>
            </a:r>
            <a:r>
              <a:rPr lang="en-US" sz="1800" dirty="0" smtClean="0">
                <a:latin typeface="Courier New" pitchFamily="49" charset="0"/>
                <a:cs typeface="Courier New" pitchFamily="49" charset="0"/>
              </a:rPr>
              <a:t> &lt;&lt; str.at(0) &lt;&lt; </a:t>
            </a:r>
            <a:r>
              <a:rPr lang="en-US" sz="1800" dirty="0" err="1" smtClean="0">
                <a:latin typeface="Courier New" pitchFamily="49" charset="0"/>
                <a:cs typeface="Courier New" pitchFamily="49" charset="0"/>
              </a:rPr>
              <a:t>endl</a:t>
            </a:r>
            <a:r>
              <a:rPr lang="en-US" sz="1800" dirty="0" smtClean="0">
                <a:latin typeface="Courier New" pitchFamily="49" charset="0"/>
                <a:cs typeface="Courier New" pitchFamily="49" charset="0"/>
              </a:rPr>
              <a:t>;</a:t>
            </a:r>
          </a:p>
          <a:p>
            <a:pPr marL="0" indent="0">
              <a:buFont typeface="Wingdings" pitchFamily="2" charset="2"/>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print_chars</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str.substr</a:t>
            </a:r>
            <a:r>
              <a:rPr lang="en-US" sz="1800" dirty="0" smtClean="0">
                <a:latin typeface="Courier New" pitchFamily="49" charset="0"/>
                <a:cs typeface="Courier New" pitchFamily="49" charset="0"/>
              </a:rPr>
              <a:t>(1));</a:t>
            </a:r>
          </a:p>
          <a:p>
            <a:pPr marL="0" indent="0">
              <a:buFont typeface="Wingdings" pitchFamily="2" charset="2"/>
              <a:buNone/>
            </a:pPr>
            <a:r>
              <a:rPr lang="en-US" sz="1800" dirty="0" smtClean="0">
                <a:latin typeface="Courier New" pitchFamily="49" charset="0"/>
                <a:cs typeface="Courier New" pitchFamily="49" charset="0"/>
              </a:rPr>
              <a:t>  }</a:t>
            </a:r>
          </a:p>
          <a:p>
            <a:pPr marL="0" indent="0">
              <a:buFont typeface="Wingdings" pitchFamily="2" charset="2"/>
              <a:buNone/>
            </a:pPr>
            <a:r>
              <a:rPr lang="en-US" sz="1800" dirty="0" smtClean="0">
                <a:latin typeface="Courier New" pitchFamily="49" charset="0"/>
                <a:cs typeface="Courier New" pitchFamily="49" charset="0"/>
              </a:rPr>
              <a:t>}</a:t>
            </a:r>
            <a:endParaRPr lang="en-US" sz="20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Printing String Characters in Reverse Order</a:t>
            </a:r>
            <a:endParaRPr lang="en-US" b="1" dirty="0"/>
          </a:p>
        </p:txBody>
      </p:sp>
      <p:sp>
        <p:nvSpPr>
          <p:cNvPr id="3" name="Content Placeholder 2"/>
          <p:cNvSpPr>
            <a:spLocks noGrp="1"/>
          </p:cNvSpPr>
          <p:nvPr>
            <p:ph sz="quarter" idx="1"/>
          </p:nvPr>
        </p:nvSpPr>
        <p:spPr>
          <a:xfrm>
            <a:off x="612775" y="1600200"/>
            <a:ext cx="8153400" cy="4876800"/>
          </a:xfrm>
        </p:spPr>
        <p:txBody>
          <a:bodyPr>
            <a:normAutofit/>
          </a:bodyPr>
          <a:lstStyle/>
          <a:p>
            <a:pPr marL="0" indent="0">
              <a:buFont typeface="Wingdings" pitchFamily="2" charset="2"/>
              <a:buNone/>
            </a:pPr>
            <a:r>
              <a:rPr lang="en-US" sz="1800" dirty="0" smtClean="0">
                <a:latin typeface="Courier New" pitchFamily="49" charset="0"/>
                <a:cs typeface="Courier New" pitchFamily="49" charset="0"/>
              </a:rPr>
              <a:t>/** </a:t>
            </a:r>
            <a:r>
              <a:rPr lang="en-US" sz="1800" i="1" dirty="0" smtClean="0">
                <a:latin typeface="Courier New" pitchFamily="49" charset="0"/>
                <a:cs typeface="Courier New" pitchFamily="49" charset="0"/>
              </a:rPr>
              <a:t>Recursive function</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print_chars_reverse</a:t>
            </a:r>
            <a:endParaRPr lang="en-US" sz="1800" dirty="0" smtClean="0">
              <a:latin typeface="Courier New" pitchFamily="49" charset="0"/>
              <a:cs typeface="Courier New" pitchFamily="49" charset="0"/>
            </a:endParaRPr>
          </a:p>
          <a:p>
            <a:pPr marL="0" indent="0">
              <a:buFont typeface="Wingdings" pitchFamily="2" charset="2"/>
              <a:buNone/>
            </a:pPr>
            <a:r>
              <a:rPr lang="en-US" sz="1800" dirty="0" smtClean="0">
                <a:latin typeface="Courier New" pitchFamily="49" charset="0"/>
                <a:cs typeface="Courier New" pitchFamily="49" charset="0"/>
              </a:rPr>
              <a:t>post: </a:t>
            </a:r>
            <a:r>
              <a:rPr lang="en-US" sz="1800" i="1" dirty="0" smtClean="0">
                <a:latin typeface="Courier New" pitchFamily="49" charset="0"/>
                <a:cs typeface="Courier New" pitchFamily="49" charset="0"/>
              </a:rPr>
              <a:t>The argument string is displayed in reverse order, one character per line</a:t>
            </a:r>
          </a:p>
          <a:p>
            <a:pPr marL="0" indent="0">
              <a:buFont typeface="Wingdings" pitchFamily="2" charset="2"/>
              <a:buNone/>
            </a:pP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param</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str</a:t>
            </a:r>
            <a:r>
              <a:rPr lang="en-US" sz="1800" dirty="0" smtClean="0">
                <a:latin typeface="Courier New" pitchFamily="49" charset="0"/>
                <a:cs typeface="Courier New" pitchFamily="49" charset="0"/>
              </a:rPr>
              <a:t> </a:t>
            </a:r>
            <a:r>
              <a:rPr lang="en-US" sz="1800" i="1" dirty="0" smtClean="0">
                <a:latin typeface="Courier New" pitchFamily="49" charset="0"/>
                <a:cs typeface="Courier New" pitchFamily="49" charset="0"/>
              </a:rPr>
              <a:t>The string</a:t>
            </a:r>
          </a:p>
          <a:p>
            <a:pPr marL="0" indent="0">
              <a:buFont typeface="Wingdings" pitchFamily="2" charset="2"/>
              <a:buNone/>
            </a:pPr>
            <a:r>
              <a:rPr lang="en-US" sz="1800" dirty="0" smtClean="0">
                <a:latin typeface="Courier New" pitchFamily="49" charset="0"/>
                <a:cs typeface="Courier New" pitchFamily="49" charset="0"/>
              </a:rPr>
              <a:t>*/</a:t>
            </a:r>
          </a:p>
          <a:p>
            <a:pPr marL="0" indent="0">
              <a:buFont typeface="Wingdings" pitchFamily="2" charset="2"/>
              <a:buNone/>
            </a:pPr>
            <a:r>
              <a:rPr lang="en-US" sz="1800" dirty="0" smtClean="0">
                <a:latin typeface="Courier New" pitchFamily="49" charset="0"/>
                <a:cs typeface="Courier New" pitchFamily="49" charset="0"/>
              </a:rPr>
              <a:t>void </a:t>
            </a:r>
            <a:r>
              <a:rPr lang="en-US" sz="1800" dirty="0" err="1" smtClean="0">
                <a:latin typeface="Courier New" pitchFamily="49" charset="0"/>
                <a:cs typeface="Courier New" pitchFamily="49" charset="0"/>
              </a:rPr>
              <a:t>print_chars_reverse</a:t>
            </a:r>
            <a:r>
              <a:rPr lang="en-US" sz="1800" dirty="0" smtClean="0">
                <a:latin typeface="Courier New" pitchFamily="49" charset="0"/>
                <a:cs typeface="Courier New" pitchFamily="49" charset="0"/>
              </a:rPr>
              <a:t>(string </a:t>
            </a:r>
            <a:r>
              <a:rPr lang="en-US" sz="1800" dirty="0" err="1" smtClean="0">
                <a:latin typeface="Courier New" pitchFamily="49" charset="0"/>
                <a:cs typeface="Courier New" pitchFamily="49" charset="0"/>
              </a:rPr>
              <a:t>str</a:t>
            </a:r>
            <a:r>
              <a:rPr lang="en-US" sz="1800" dirty="0" smtClean="0">
                <a:latin typeface="Courier New" pitchFamily="49" charset="0"/>
                <a:cs typeface="Courier New" pitchFamily="49" charset="0"/>
              </a:rPr>
              <a:t>) {</a:t>
            </a:r>
          </a:p>
          <a:p>
            <a:pPr marL="0" indent="0">
              <a:buFont typeface="Wingdings" pitchFamily="2" charset="2"/>
              <a:buNone/>
            </a:pPr>
            <a:r>
              <a:rPr lang="en-US" sz="1800" dirty="0" smtClean="0">
                <a:latin typeface="Courier New" pitchFamily="49" charset="0"/>
                <a:cs typeface="Courier New" pitchFamily="49" charset="0"/>
              </a:rPr>
              <a:t>  if (</a:t>
            </a:r>
            <a:r>
              <a:rPr lang="en-US" sz="1800" dirty="0" err="1" smtClean="0">
                <a:latin typeface="Courier New" pitchFamily="49" charset="0"/>
                <a:cs typeface="Courier New" pitchFamily="49" charset="0"/>
              </a:rPr>
              <a:t>str</a:t>
            </a:r>
            <a:r>
              <a:rPr lang="en-US" sz="1800" dirty="0" smtClean="0">
                <a:latin typeface="Courier New" pitchFamily="49" charset="0"/>
                <a:cs typeface="Courier New" pitchFamily="49" charset="0"/>
              </a:rPr>
              <a:t> == "") {</a:t>
            </a:r>
          </a:p>
          <a:p>
            <a:pPr marL="0" indent="0">
              <a:buFont typeface="Wingdings" pitchFamily="2" charset="2"/>
              <a:buNone/>
            </a:pPr>
            <a:r>
              <a:rPr lang="en-US" sz="1800" dirty="0" smtClean="0">
                <a:latin typeface="Courier New" pitchFamily="49" charset="0"/>
                <a:cs typeface="Courier New" pitchFamily="49" charset="0"/>
              </a:rPr>
              <a:t>    return;</a:t>
            </a:r>
          </a:p>
          <a:p>
            <a:pPr marL="0" indent="0">
              <a:buFont typeface="Wingdings" pitchFamily="2" charset="2"/>
              <a:buNone/>
            </a:pPr>
            <a:r>
              <a:rPr lang="en-US" sz="1800" dirty="0" smtClean="0">
                <a:latin typeface="Courier New" pitchFamily="49" charset="0"/>
                <a:cs typeface="Courier New" pitchFamily="49" charset="0"/>
              </a:rPr>
              <a:t>  } else {</a:t>
            </a:r>
          </a:p>
          <a:p>
            <a:pPr marL="0" indent="0">
              <a:buFont typeface="Wingdings" pitchFamily="2" charset="2"/>
              <a:buNone/>
            </a:pPr>
            <a:r>
              <a:rPr lang="en-US" sz="1800" dirty="0" smtClean="0">
                <a:latin typeface="Courier New" pitchFamily="49" charset="0"/>
                <a:cs typeface="Courier New" pitchFamily="49" charset="0"/>
              </a:rPr>
              <a:t>    </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print_chars_reverse</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str.substr</a:t>
            </a:r>
            <a:r>
              <a:rPr lang="en-US" sz="1800" dirty="0" smtClean="0">
                <a:latin typeface="Courier New" pitchFamily="49" charset="0"/>
                <a:cs typeface="Courier New" pitchFamily="49" charset="0"/>
              </a:rPr>
              <a:t>(1</a:t>
            </a:r>
            <a:r>
              <a:rPr lang="en-US" sz="1800" dirty="0" smtClean="0">
                <a:latin typeface="Courier New" pitchFamily="49" charset="0"/>
                <a:cs typeface="Courier New" pitchFamily="49" charset="0"/>
              </a:rPr>
              <a:t>));</a:t>
            </a:r>
          </a:p>
          <a:p>
            <a:pPr marL="0" indent="0">
              <a:buFont typeface="Wingdings" pitchFamily="2" charset="2"/>
              <a:buNone/>
            </a:pPr>
            <a:r>
              <a:rPr lang="en-US" sz="1800" dirty="0" smtClean="0">
                <a:latin typeface="Courier New" pitchFamily="49" charset="0"/>
                <a:cs typeface="Courier New" pitchFamily="49" charset="0"/>
              </a:rPr>
              <a:t>    </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cout</a:t>
            </a:r>
            <a:r>
              <a:rPr lang="en-US" sz="1800" dirty="0" smtClean="0">
                <a:latin typeface="Courier New" pitchFamily="49" charset="0"/>
                <a:cs typeface="Courier New" pitchFamily="49" charset="0"/>
              </a:rPr>
              <a:t> </a:t>
            </a:r>
            <a:r>
              <a:rPr lang="en-US" sz="1800" dirty="0" smtClean="0">
                <a:latin typeface="Courier New" pitchFamily="49" charset="0"/>
                <a:cs typeface="Courier New" pitchFamily="49" charset="0"/>
              </a:rPr>
              <a:t>&lt;&lt; str.at(0) &lt;&lt; </a:t>
            </a:r>
            <a:r>
              <a:rPr lang="en-US" sz="1800" dirty="0" err="1" smtClean="0">
                <a:latin typeface="Courier New" pitchFamily="49" charset="0"/>
                <a:cs typeface="Courier New" pitchFamily="49" charset="0"/>
              </a:rPr>
              <a:t>endl</a:t>
            </a:r>
            <a:r>
              <a:rPr lang="en-US" sz="1800" dirty="0" smtClean="0">
                <a:latin typeface="Courier New" pitchFamily="49" charset="0"/>
                <a:cs typeface="Courier New" pitchFamily="49" charset="0"/>
              </a:rPr>
              <a:t>;</a:t>
            </a:r>
          </a:p>
          <a:p>
            <a:pPr marL="0" indent="0">
              <a:buFont typeface="Wingdings" pitchFamily="2" charset="2"/>
              <a:buNone/>
            </a:pPr>
            <a:r>
              <a:rPr lang="en-US" sz="1800" dirty="0" smtClean="0">
                <a:latin typeface="Courier New" pitchFamily="49" charset="0"/>
                <a:cs typeface="Courier New" pitchFamily="49" charset="0"/>
              </a:rPr>
              <a:t>  }</a:t>
            </a:r>
          </a:p>
          <a:p>
            <a:pPr marL="0" indent="0">
              <a:buFont typeface="Wingdings" pitchFamily="2" charset="2"/>
              <a:buNone/>
            </a:pPr>
            <a:r>
              <a:rPr lang="en-US" sz="1800" dirty="0" smtClean="0">
                <a:latin typeface="Courier New" pitchFamily="49" charset="0"/>
                <a:cs typeface="Courier New" pitchFamily="49" charset="0"/>
              </a:rPr>
              <a:t>}</a:t>
            </a:r>
            <a:endParaRPr lang="en-US" sz="20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Proving that a Recursive Function is Correct</a:t>
            </a:r>
          </a:p>
        </p:txBody>
      </p:sp>
      <p:sp>
        <p:nvSpPr>
          <p:cNvPr id="9221" name="Rectangle 3"/>
          <p:cNvSpPr>
            <a:spLocks noGrp="1" noChangeArrowheads="1"/>
          </p:cNvSpPr>
          <p:nvPr>
            <p:ph sz="quarter" idx="1"/>
          </p:nvPr>
        </p:nvSpPr>
        <p:spPr>
          <a:xfrm>
            <a:off x="612775" y="1600200"/>
            <a:ext cx="8153400" cy="4953000"/>
          </a:xfrm>
        </p:spPr>
        <p:txBody>
          <a:bodyPr>
            <a:normAutofit fontScale="92500" lnSpcReduction="10000"/>
          </a:bodyPr>
          <a:lstStyle/>
          <a:p>
            <a:pPr marL="320040" indent="-320040" fontAlgn="auto">
              <a:spcAft>
                <a:spcPts val="0"/>
              </a:spcAft>
              <a:buFont typeface="Wingdings"/>
              <a:buChar char=""/>
              <a:defRPr/>
            </a:pPr>
            <a:r>
              <a:rPr lang="en-US" i="1" dirty="0" smtClean="0"/>
              <a:t>Proof by induction</a:t>
            </a:r>
          </a:p>
          <a:p>
            <a:pPr marL="640080" lvl="1" indent="-274320" fontAlgn="auto">
              <a:spcAft>
                <a:spcPts val="0"/>
              </a:spcAft>
              <a:buFont typeface="Wingdings 2"/>
              <a:buChar char=""/>
              <a:defRPr/>
            </a:pPr>
            <a:r>
              <a:rPr lang="en-US" dirty="0" smtClean="0"/>
              <a:t>Prove the theorem is true for </a:t>
            </a:r>
            <a:r>
              <a:rPr lang="en-US" dirty="0"/>
              <a:t>a</a:t>
            </a:r>
            <a:r>
              <a:rPr lang="en-US" dirty="0" smtClean="0"/>
              <a:t> base case of (usually) </a:t>
            </a:r>
            <a:r>
              <a:rPr lang="en-US" i="1" dirty="0" smtClean="0"/>
              <a:t>n</a:t>
            </a:r>
            <a:r>
              <a:rPr lang="en-US" dirty="0" smtClean="0"/>
              <a:t> = 0 or </a:t>
            </a:r>
            <a:r>
              <a:rPr lang="en-US" i="1" dirty="0" smtClean="0"/>
              <a:t>n</a:t>
            </a:r>
            <a:r>
              <a:rPr lang="en-US" dirty="0" smtClean="0"/>
              <a:t> = 1</a:t>
            </a:r>
          </a:p>
          <a:p>
            <a:pPr marL="640080" lvl="1" indent="-274320" fontAlgn="auto">
              <a:spcAft>
                <a:spcPts val="0"/>
              </a:spcAft>
              <a:buFont typeface="Wingdings 2"/>
              <a:buChar char=""/>
              <a:defRPr/>
            </a:pPr>
            <a:r>
              <a:rPr lang="en-US" dirty="0" smtClean="0"/>
              <a:t>Show that if the theorem is assumed true for </a:t>
            </a:r>
            <a:r>
              <a:rPr lang="en-US" i="1" dirty="0"/>
              <a:t>k</a:t>
            </a:r>
            <a:r>
              <a:rPr lang="en-US" dirty="0" smtClean="0"/>
              <a:t>, then it must be true for </a:t>
            </a:r>
            <a:r>
              <a:rPr lang="en-US" i="1" dirty="0"/>
              <a:t>k</a:t>
            </a:r>
            <a:r>
              <a:rPr lang="en-US" dirty="0" smtClean="0"/>
              <a:t>+1</a:t>
            </a:r>
          </a:p>
          <a:p>
            <a:pPr marL="320040" indent="-320040" fontAlgn="auto">
              <a:spcAft>
                <a:spcPts val="0"/>
              </a:spcAft>
              <a:buFont typeface="Wingdings"/>
              <a:buChar char=""/>
              <a:defRPr/>
            </a:pPr>
            <a:r>
              <a:rPr lang="en-US" dirty="0" smtClean="0"/>
              <a:t>Recursive proof is similar to induction</a:t>
            </a:r>
          </a:p>
          <a:p>
            <a:pPr marL="640080" lvl="1" indent="-274320" fontAlgn="auto">
              <a:spcAft>
                <a:spcPts val="0"/>
              </a:spcAft>
              <a:buFont typeface="Wingdings 2"/>
              <a:buChar char=""/>
              <a:defRPr/>
            </a:pPr>
            <a:r>
              <a:rPr lang="en-US" dirty="0" smtClean="0"/>
              <a:t>Verify </a:t>
            </a:r>
            <a:r>
              <a:rPr lang="en-US" dirty="0"/>
              <a:t>a</a:t>
            </a:r>
            <a:r>
              <a:rPr lang="en-US" dirty="0" smtClean="0"/>
              <a:t> base case is recognized and solved correctly</a:t>
            </a:r>
          </a:p>
          <a:p>
            <a:pPr marL="640080" lvl="1" indent="-274320" fontAlgn="auto">
              <a:spcAft>
                <a:spcPts val="0"/>
              </a:spcAft>
              <a:buFont typeface="Wingdings 2"/>
              <a:buChar char=""/>
              <a:defRPr/>
            </a:pPr>
            <a:r>
              <a:rPr lang="en-US" dirty="0" smtClean="0"/>
              <a:t>Verify that </a:t>
            </a:r>
            <a:r>
              <a:rPr lang="en-US" dirty="0"/>
              <a:t>each recursive case makes progress towards a</a:t>
            </a:r>
            <a:r>
              <a:rPr lang="en-US" dirty="0" smtClean="0"/>
              <a:t> </a:t>
            </a:r>
            <a:r>
              <a:rPr lang="en-US" dirty="0"/>
              <a:t>base case; that is, any new problems generated are smaller versions of the original problem.</a:t>
            </a:r>
          </a:p>
          <a:p>
            <a:pPr marL="640080" lvl="1" indent="-274320" fontAlgn="auto">
              <a:spcAft>
                <a:spcPts val="0"/>
              </a:spcAft>
              <a:buFont typeface="Wingdings 2"/>
              <a:buChar char=""/>
              <a:defRPr/>
            </a:pPr>
            <a:r>
              <a:rPr lang="en-US" dirty="0" smtClean="0"/>
              <a:t>Verify that if all smaller problems are solved correctly, then the original problem also is solved correctly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12775" y="228600"/>
            <a:ext cx="8153400" cy="990600"/>
          </a:xfrm>
        </p:spPr>
        <p:txBody>
          <a:bodyPr/>
          <a:lstStyle/>
          <a:p>
            <a:r>
              <a:rPr lang="en-US" b="1" smtClean="0"/>
              <a:t>Chapter Objectives</a:t>
            </a:r>
          </a:p>
        </p:txBody>
      </p:sp>
      <p:sp>
        <p:nvSpPr>
          <p:cNvPr id="3077" name="Rectangle 3"/>
          <p:cNvSpPr>
            <a:spLocks noGrp="1" noChangeArrowheads="1"/>
          </p:cNvSpPr>
          <p:nvPr>
            <p:ph sz="quarter" idx="1"/>
          </p:nvPr>
        </p:nvSpPr>
        <p:spPr>
          <a:xfrm>
            <a:off x="457200" y="1600200"/>
            <a:ext cx="8229600" cy="4724400"/>
          </a:xfrm>
        </p:spPr>
        <p:txBody>
          <a:bodyPr>
            <a:normAutofit lnSpcReduction="10000"/>
          </a:bodyPr>
          <a:lstStyle/>
          <a:p>
            <a:pPr marL="320040" indent="-320040" fontAlgn="auto">
              <a:spcAft>
                <a:spcPts val="0"/>
              </a:spcAft>
              <a:buFont typeface="Wingdings"/>
              <a:buChar char=""/>
              <a:defRPr/>
            </a:pPr>
            <a:r>
              <a:rPr lang="en-US" dirty="0" smtClean="0"/>
              <a:t>To understand how to think recursively</a:t>
            </a:r>
          </a:p>
          <a:p>
            <a:pPr marL="320040" indent="-320040" fontAlgn="auto">
              <a:spcAft>
                <a:spcPts val="0"/>
              </a:spcAft>
              <a:buFont typeface="Wingdings"/>
              <a:buChar char=""/>
              <a:defRPr/>
            </a:pPr>
            <a:r>
              <a:rPr lang="en-US" dirty="0" smtClean="0"/>
              <a:t>To learn how to trace a recursive function</a:t>
            </a:r>
          </a:p>
          <a:p>
            <a:pPr marL="320040" indent="-320040" fontAlgn="auto">
              <a:spcAft>
                <a:spcPts val="0"/>
              </a:spcAft>
              <a:buFont typeface="Wingdings"/>
              <a:buChar char=""/>
              <a:defRPr/>
            </a:pPr>
            <a:r>
              <a:rPr lang="en-US" dirty="0" smtClean="0"/>
              <a:t>To learn how to write recursive algorithms and functions for searching vectors</a:t>
            </a:r>
          </a:p>
          <a:p>
            <a:pPr marL="320040" indent="-320040" fontAlgn="auto">
              <a:spcAft>
                <a:spcPts val="0"/>
              </a:spcAft>
              <a:buFont typeface="Wingdings"/>
              <a:buChar char=""/>
              <a:defRPr/>
            </a:pPr>
            <a:r>
              <a:rPr lang="en-US" dirty="0" smtClean="0"/>
              <a:t>To understand how to use recursion to solve the Towers of Hanoi problem</a:t>
            </a:r>
          </a:p>
          <a:p>
            <a:pPr marL="320040" indent="-320040" fontAlgn="auto">
              <a:spcAft>
                <a:spcPts val="0"/>
              </a:spcAft>
              <a:buFont typeface="Wingdings"/>
              <a:buChar char=""/>
              <a:defRPr/>
            </a:pPr>
            <a:r>
              <a:rPr lang="en-US" dirty="0" smtClean="0"/>
              <a:t>To understand how to use recursion to process two-dimensional images</a:t>
            </a:r>
          </a:p>
          <a:p>
            <a:pPr marL="320040" indent="-320040" fontAlgn="auto">
              <a:spcAft>
                <a:spcPts val="0"/>
              </a:spcAft>
              <a:buFont typeface="Wingdings"/>
              <a:buChar char=""/>
              <a:defRPr/>
            </a:pPr>
            <a:r>
              <a:rPr lang="en-US" dirty="0" smtClean="0"/>
              <a:t>To learn how to apply backtracking to solve search problems such as finding a path through a maze</a:t>
            </a:r>
          </a:p>
          <a:p>
            <a:pPr marL="320040" indent="-320040" fontAlgn="auto">
              <a:spcAft>
                <a:spcPts val="0"/>
              </a:spcAft>
              <a:buFont typeface="Wingdings"/>
              <a:buChar char=""/>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12775" y="228600"/>
            <a:ext cx="8153400" cy="990600"/>
          </a:xfrm>
        </p:spPr>
        <p:txBody>
          <a:bodyPr/>
          <a:lstStyle/>
          <a:p>
            <a:r>
              <a:rPr lang="en-US" b="1" dirty="0" smtClean="0"/>
              <a:t>Tracing a Recursive Function</a:t>
            </a:r>
          </a:p>
        </p:txBody>
      </p:sp>
      <p:sp>
        <p:nvSpPr>
          <p:cNvPr id="33794" name="Content Placeholder 3"/>
          <p:cNvSpPr>
            <a:spLocks noGrp="1"/>
          </p:cNvSpPr>
          <p:nvPr>
            <p:ph sz="quarter" idx="1"/>
          </p:nvPr>
        </p:nvSpPr>
        <p:spPr>
          <a:xfrm>
            <a:off x="457200" y="1600200"/>
            <a:ext cx="3657600" cy="4525963"/>
          </a:xfrm>
        </p:spPr>
        <p:txBody>
          <a:bodyPr/>
          <a:lstStyle/>
          <a:p>
            <a:r>
              <a:rPr lang="en-US" smtClean="0"/>
              <a:t>The process of returning from recursive calls and computing the partial results is called </a:t>
            </a:r>
            <a:r>
              <a:rPr lang="en-US" i="1" smtClean="0"/>
              <a:t>unwinding the recursion</a:t>
            </a:r>
            <a:endParaRPr lang="en-US" smtClean="0"/>
          </a:p>
          <a:p>
            <a:endParaRPr lang="en-US" smtClean="0"/>
          </a:p>
        </p:txBody>
      </p:sp>
      <p:pic>
        <p:nvPicPr>
          <p:cNvPr id="33795" name="Picture 2"/>
          <p:cNvPicPr>
            <a:picLocks noChangeAspect="1" noChangeArrowheads="1"/>
          </p:cNvPicPr>
          <p:nvPr/>
        </p:nvPicPr>
        <p:blipFill>
          <a:blip r:embed="rId2"/>
          <a:srcRect/>
          <a:stretch>
            <a:fillRect/>
          </a:stretch>
        </p:blipFill>
        <p:spPr bwMode="auto">
          <a:xfrm>
            <a:off x="4267200" y="1630363"/>
            <a:ext cx="4767263" cy="358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r>
              <a:rPr lang="en-US" b="1" smtClean="0"/>
              <a:t>The Stack and Activation Frames</a:t>
            </a:r>
          </a:p>
        </p:txBody>
      </p:sp>
      <p:sp>
        <p:nvSpPr>
          <p:cNvPr id="34818" name="Content Placeholder 2"/>
          <p:cNvSpPr>
            <a:spLocks noGrp="1"/>
          </p:cNvSpPr>
          <p:nvPr>
            <p:ph sz="quarter" idx="1"/>
          </p:nvPr>
        </p:nvSpPr>
        <p:spPr>
          <a:xfrm>
            <a:off x="612775" y="1600200"/>
            <a:ext cx="8153400" cy="4953000"/>
          </a:xfrm>
        </p:spPr>
        <p:txBody>
          <a:bodyPr/>
          <a:lstStyle/>
          <a:p>
            <a:r>
              <a:rPr lang="en-US" smtClean="0"/>
              <a:t>C++ maintains a stack on which it saves new information in the form of an </a:t>
            </a:r>
            <a:r>
              <a:rPr lang="en-US" i="1" smtClean="0"/>
              <a:t>activation frame</a:t>
            </a:r>
            <a:r>
              <a:rPr lang="en-US" smtClean="0"/>
              <a:t> </a:t>
            </a:r>
          </a:p>
          <a:p>
            <a:r>
              <a:rPr lang="en-US" smtClean="0"/>
              <a:t>The activation frame contains storage for</a:t>
            </a:r>
          </a:p>
          <a:p>
            <a:pPr lvl="1"/>
            <a:r>
              <a:rPr lang="en-US" smtClean="0"/>
              <a:t>function arguments</a:t>
            </a:r>
          </a:p>
          <a:p>
            <a:pPr lvl="1"/>
            <a:r>
              <a:rPr lang="en-US" smtClean="0"/>
              <a:t>local variables (if any)</a:t>
            </a:r>
          </a:p>
          <a:p>
            <a:pPr lvl="1"/>
            <a:r>
              <a:rPr lang="en-US" smtClean="0"/>
              <a:t>the return address of the instruction that called the function</a:t>
            </a:r>
          </a:p>
          <a:p>
            <a:r>
              <a:rPr lang="en-US" smtClean="0"/>
              <a:t>Whenever a new function is called (recursive or otherwise), C++ pushes a new activation frame onto the stack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smtClean="0"/>
              <a:t>Run-Time Stack and Activation Frames (cont.)</a:t>
            </a:r>
            <a:endParaRPr lang="en-US" b="1" dirty="0"/>
          </a:p>
        </p:txBody>
      </p:sp>
      <p:pic>
        <p:nvPicPr>
          <p:cNvPr id="35842" name="Picture 2" descr="C:\Documents and Settings\Administrator\My Documents\Koffman\PPTs\JPEGS\JWCL233_Koffman JPG files\ch05\w0098-nn.jpg"/>
          <p:cNvPicPr>
            <a:picLocks noChangeAspect="1" noChangeArrowheads="1"/>
          </p:cNvPicPr>
          <p:nvPr/>
        </p:nvPicPr>
        <p:blipFill>
          <a:blip r:embed="rId2"/>
          <a:srcRect/>
          <a:stretch>
            <a:fillRect/>
          </a:stretch>
        </p:blipFill>
        <p:spPr bwMode="auto">
          <a:xfrm>
            <a:off x="381000" y="2286000"/>
            <a:ext cx="8543925" cy="2667000"/>
          </a:xfrm>
          <a:prstGeom prst="rect">
            <a:avLst/>
          </a:prstGeom>
          <a:noFill/>
          <a:ln w="9525">
            <a:noFill/>
            <a:miter lim="800000"/>
            <a:headEnd/>
            <a:tailEnd/>
          </a:ln>
        </p:spPr>
      </p:pic>
      <p:pic>
        <p:nvPicPr>
          <p:cNvPr id="35843" name="Picture 2"/>
          <p:cNvPicPr>
            <a:picLocks noChangeAspect="1" noChangeArrowheads="1"/>
          </p:cNvPicPr>
          <p:nvPr/>
        </p:nvPicPr>
        <p:blipFill>
          <a:blip r:embed="rId3"/>
          <a:srcRect/>
          <a:stretch>
            <a:fillRect/>
          </a:stretch>
        </p:blipFill>
        <p:spPr bwMode="auto">
          <a:xfrm>
            <a:off x="381000" y="1960563"/>
            <a:ext cx="8753475" cy="3173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smtClean="0"/>
              <a:t>Analogy for the Run-Time Stack for Recursive Calls</a:t>
            </a:r>
            <a:endParaRPr lang="en-US" b="1" dirty="0"/>
          </a:p>
        </p:txBody>
      </p:sp>
      <p:sp>
        <p:nvSpPr>
          <p:cNvPr id="3" name="Content Placeholder 2"/>
          <p:cNvSpPr>
            <a:spLocks noGrp="1"/>
          </p:cNvSpPr>
          <p:nvPr>
            <p:ph sz="quarter" idx="1"/>
          </p:nvPr>
        </p:nvSpPr>
        <p:spPr>
          <a:xfrm>
            <a:off x="612775" y="1600200"/>
            <a:ext cx="8153400" cy="4953000"/>
          </a:xfrm>
        </p:spPr>
        <p:txBody>
          <a:bodyPr>
            <a:normAutofit fontScale="92500" lnSpcReduction="10000"/>
          </a:bodyPr>
          <a:lstStyle/>
          <a:p>
            <a:pPr marL="320040" indent="-320040" fontAlgn="auto">
              <a:spcAft>
                <a:spcPts val="0"/>
              </a:spcAft>
              <a:buFont typeface="Wingdings"/>
              <a:buChar char=""/>
              <a:defRPr/>
            </a:pPr>
            <a:r>
              <a:rPr lang="en-US" sz="2400" dirty="0" smtClean="0"/>
              <a:t>An office tower has an employee on each level each with the same list of instructions</a:t>
            </a:r>
          </a:p>
          <a:p>
            <a:pPr marL="640080" lvl="1" indent="-274320" fontAlgn="auto">
              <a:spcAft>
                <a:spcPts val="0"/>
              </a:spcAft>
              <a:buFont typeface="Wingdings 2"/>
              <a:buChar char=""/>
              <a:defRPr/>
            </a:pPr>
            <a:r>
              <a:rPr lang="en-US" sz="2400" dirty="0" smtClean="0"/>
              <a:t>The employee on the bottom level carries out part of the instructions, calls the employee on the next level up and is put on hold</a:t>
            </a:r>
          </a:p>
          <a:p>
            <a:pPr lvl="2" fontAlgn="auto">
              <a:spcAft>
                <a:spcPts val="0"/>
              </a:spcAft>
              <a:buFont typeface="Wingdings"/>
              <a:buChar char=""/>
              <a:defRPr/>
            </a:pPr>
            <a:r>
              <a:rPr lang="en-US" sz="2400" dirty="0" smtClean="0"/>
              <a:t>The employee on the next level completes part of the instructions and calls the employee on the next level up and is put on hold</a:t>
            </a:r>
          </a:p>
          <a:p>
            <a:pPr lvl="3" fontAlgn="auto">
              <a:spcAft>
                <a:spcPts val="0"/>
              </a:spcAft>
              <a:buClr>
                <a:schemeClr val="accent3"/>
              </a:buClr>
              <a:buFont typeface="Wingdings"/>
              <a:buChar char=""/>
              <a:defRPr/>
            </a:pPr>
            <a:r>
              <a:rPr lang="en-US" sz="2400" dirty="0" smtClean="0"/>
              <a:t>The employee on the next level completes part of the instructions and calls the employee on the next level up and is put on hold</a:t>
            </a:r>
          </a:p>
          <a:p>
            <a:pPr lvl="4" fontAlgn="auto">
              <a:spcAft>
                <a:spcPts val="0"/>
              </a:spcAft>
              <a:buClr>
                <a:schemeClr val="accent4"/>
              </a:buClr>
              <a:buFont typeface="Wingdings"/>
              <a:buChar char=""/>
              <a:defRPr/>
            </a:pPr>
            <a:r>
              <a:rPr lang="en-US" sz="2400" dirty="0" smtClean="0"/>
              <a:t>The employee on the next level completes part of the instructions and calls the employee on the next level up and is put on hold, an so on until the top level is reached</a:t>
            </a:r>
          </a:p>
          <a:p>
            <a:pPr lvl="4" fontAlgn="auto">
              <a:spcAft>
                <a:spcPts val="0"/>
              </a:spcAft>
              <a:buClr>
                <a:schemeClr val="accent4"/>
              </a:buClr>
              <a:buFont typeface="Wingdings"/>
              <a:buChar char=""/>
              <a:defRPr/>
            </a:pPr>
            <a:endParaRPr lang="en-US" sz="2400" dirty="0" smtClean="0"/>
          </a:p>
          <a:p>
            <a:pPr lvl="2" fontAlgn="auto">
              <a:spcAft>
                <a:spcPts val="0"/>
              </a:spcAft>
              <a:buFont typeface="Wingdings"/>
              <a:buChar char=""/>
              <a:defRPr/>
            </a:pPr>
            <a:endParaRPr lang="en-US" sz="2400" dirty="0" smtClean="0"/>
          </a:p>
          <a:p>
            <a:pPr lvl="3" fontAlgn="auto">
              <a:spcAft>
                <a:spcPts val="0"/>
              </a:spcAft>
              <a:buClr>
                <a:schemeClr val="accent3"/>
              </a:buClr>
              <a:buFont typeface="Wingdings"/>
              <a:buChar char=""/>
              <a:defRPr/>
            </a:pPr>
            <a:endParaRPr lang="en-US" sz="2400" dirty="0" smtClean="0"/>
          </a:p>
          <a:p>
            <a:pPr lvl="3" fontAlgn="auto">
              <a:spcAft>
                <a:spcPts val="0"/>
              </a:spcAft>
              <a:buClr>
                <a:schemeClr val="accent3"/>
              </a:buClr>
              <a:buFont typeface="Wingdings"/>
              <a:buChar char=""/>
              <a:defRPr/>
            </a:pPr>
            <a:endParaRPr lang="en-US" sz="2400" dirty="0" smtClean="0"/>
          </a:p>
          <a:p>
            <a:pPr marL="640080" lvl="1" indent="-274320" fontAlgn="auto">
              <a:spcAft>
                <a:spcPts val="0"/>
              </a:spcAft>
              <a:buFont typeface="Wingdings 2"/>
              <a:buChar char=""/>
              <a:defRPr/>
            </a:pPr>
            <a:endParaRPr lang="en-US" sz="2400" dirty="0" smtClean="0"/>
          </a:p>
          <a:p>
            <a:pPr marL="320040" indent="-320040" fontAlgn="auto">
              <a:spcAft>
                <a:spcPts val="0"/>
              </a:spcAft>
              <a:buFont typeface="Wingdings"/>
              <a:buChar char=""/>
              <a:defRPr/>
            </a:pP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smtClean="0"/>
              <a:t>Analogy for the Run-Time Stack for Recursive Calls (cont.)</a:t>
            </a:r>
            <a:endParaRPr lang="en-US" b="1" dirty="0"/>
          </a:p>
        </p:txBody>
      </p:sp>
      <p:sp>
        <p:nvSpPr>
          <p:cNvPr id="37890" name="Content Placeholder 2"/>
          <p:cNvSpPr>
            <a:spLocks noGrp="1"/>
          </p:cNvSpPr>
          <p:nvPr>
            <p:ph sz="quarter" idx="1"/>
          </p:nvPr>
        </p:nvSpPr>
        <p:spPr>
          <a:xfrm>
            <a:off x="612775" y="1600200"/>
            <a:ext cx="8153400" cy="4953000"/>
          </a:xfrm>
        </p:spPr>
        <p:txBody>
          <a:bodyPr/>
          <a:lstStyle/>
          <a:p>
            <a:r>
              <a:rPr lang="en-US" sz="2400" smtClean="0"/>
              <a:t>When the employee on the top level finishes the instructions, that employee returns an answer to the employee below</a:t>
            </a:r>
          </a:p>
          <a:p>
            <a:pPr lvl="1"/>
            <a:r>
              <a:rPr lang="en-US" sz="2400" smtClean="0"/>
              <a:t>The employee below resumes, and when finished, returns an answer to the employee below</a:t>
            </a:r>
          </a:p>
          <a:p>
            <a:pPr lvl="2"/>
            <a:r>
              <a:rPr lang="en-US" sz="2400" smtClean="0"/>
              <a:t>The employee below resumes, and when finished, returns an answer to the employee below</a:t>
            </a:r>
          </a:p>
          <a:p>
            <a:pPr lvl="3"/>
            <a:r>
              <a:rPr lang="en-US" sz="2400" smtClean="0"/>
              <a:t>The employee below resumes, and when finished, returns an answer to the employee below, and so on </a:t>
            </a:r>
          </a:p>
          <a:p>
            <a:r>
              <a:rPr lang="en-US" smtClean="0"/>
              <a:t>Eventually the bottom is reached, and all instructions are executed</a:t>
            </a:r>
          </a:p>
          <a:p>
            <a:pPr lvl="1"/>
            <a:endParaRPr lang="en-US" smtClean="0"/>
          </a:p>
          <a:p>
            <a:pPr lvl="4"/>
            <a:endParaRPr lang="en-US" smtClean="0"/>
          </a:p>
          <a:p>
            <a:pPr lvl="2"/>
            <a:endParaRPr lang="en-US" smtClean="0"/>
          </a:p>
          <a:p>
            <a:pPr lvl="3"/>
            <a:endParaRPr lang="en-US" smtClean="0"/>
          </a:p>
          <a:p>
            <a:pPr lvl="3"/>
            <a:endParaRPr lang="en-US" smtClean="0"/>
          </a:p>
          <a:p>
            <a:pPr lvl="1"/>
            <a:endParaRPr lang="en-US" smtClean="0"/>
          </a:p>
          <a:p>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smtClean="0"/>
              <a:t>Run-Time Stack and Activation Frames</a:t>
            </a:r>
            <a:endParaRPr lang="en-US" dirty="0"/>
          </a:p>
        </p:txBody>
      </p:sp>
      <p:pic>
        <p:nvPicPr>
          <p:cNvPr id="38914" name="Picture 2" descr="C:\Documents and Settings\Administrator\My Documents\Koffman\PPTs\JPEGS\JWCL233_Koffman JPG files\ch05\w0099-nn.jpg"/>
          <p:cNvPicPr>
            <a:picLocks noChangeAspect="1" noChangeArrowheads="1"/>
          </p:cNvPicPr>
          <p:nvPr/>
        </p:nvPicPr>
        <p:blipFill>
          <a:blip r:embed="rId2"/>
          <a:srcRect/>
          <a:stretch>
            <a:fillRect/>
          </a:stretch>
        </p:blipFill>
        <p:spPr bwMode="auto">
          <a:xfrm>
            <a:off x="1981200" y="1524000"/>
            <a:ext cx="5676900" cy="5029200"/>
          </a:xfrm>
          <a:prstGeom prst="rect">
            <a:avLst/>
          </a:prstGeom>
          <a:noFill/>
          <a:ln w="9525">
            <a:noFill/>
            <a:miter lim="800000"/>
            <a:headEnd/>
            <a:tailEnd/>
          </a:ln>
        </p:spPr>
      </p:pic>
      <p:pic>
        <p:nvPicPr>
          <p:cNvPr id="38915" name="Picture 2"/>
          <p:cNvPicPr>
            <a:picLocks noChangeAspect="1" noChangeArrowheads="1"/>
          </p:cNvPicPr>
          <p:nvPr/>
        </p:nvPicPr>
        <p:blipFill>
          <a:blip r:embed="rId3"/>
          <a:srcRect/>
          <a:stretch>
            <a:fillRect/>
          </a:stretch>
        </p:blipFill>
        <p:spPr bwMode="auto">
          <a:xfrm>
            <a:off x="1084263" y="1676400"/>
            <a:ext cx="6669087"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6"/>
          <p:cNvSpPr>
            <a:spLocks noGrp="1"/>
          </p:cNvSpPr>
          <p:nvPr>
            <p:ph type="body" idx="1"/>
          </p:nvPr>
        </p:nvSpPr>
        <p:spPr/>
        <p:txBody>
          <a:bodyPr/>
          <a:lstStyle/>
          <a:p>
            <a:r>
              <a:rPr lang="en-US" smtClean="0"/>
              <a:t>Section 7.2</a:t>
            </a:r>
          </a:p>
        </p:txBody>
      </p:sp>
      <p:sp>
        <p:nvSpPr>
          <p:cNvPr id="39938" name="Title 5"/>
          <p:cNvSpPr>
            <a:spLocks noGrp="1"/>
          </p:cNvSpPr>
          <p:nvPr>
            <p:ph type="title"/>
          </p:nvPr>
        </p:nvSpPr>
        <p:spPr/>
        <p:txBody>
          <a:bodyPr/>
          <a:lstStyle/>
          <a:p>
            <a:r>
              <a:rPr lang="en-US" sz="3600" smtClean="0"/>
              <a:t>Recursive Definitions of Mathematical Formulas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Definitions of Mathematical Formulas</a:t>
            </a:r>
          </a:p>
        </p:txBody>
      </p:sp>
      <p:sp>
        <p:nvSpPr>
          <p:cNvPr id="40962" name="Rectangle 3"/>
          <p:cNvSpPr>
            <a:spLocks noGrp="1" noChangeArrowheads="1"/>
          </p:cNvSpPr>
          <p:nvPr>
            <p:ph sz="quarter" idx="1"/>
          </p:nvPr>
        </p:nvSpPr>
        <p:spPr>
          <a:xfrm>
            <a:off x="612775" y="1600200"/>
            <a:ext cx="8153400" cy="4953000"/>
          </a:xfrm>
        </p:spPr>
        <p:txBody>
          <a:bodyPr/>
          <a:lstStyle/>
          <a:p>
            <a:r>
              <a:rPr lang="en-US" smtClean="0"/>
              <a:t>Mathematicians often use recursive definitions of formulas that lead naturally to recursive algorithms</a:t>
            </a:r>
          </a:p>
          <a:p>
            <a:r>
              <a:rPr lang="en-US" smtClean="0"/>
              <a:t>Examples include:</a:t>
            </a:r>
          </a:p>
          <a:p>
            <a:pPr lvl="1"/>
            <a:r>
              <a:rPr lang="en-US" smtClean="0"/>
              <a:t>factorials</a:t>
            </a:r>
          </a:p>
          <a:p>
            <a:pPr lvl="1"/>
            <a:r>
              <a:rPr lang="en-US" smtClean="0"/>
              <a:t>powers</a:t>
            </a:r>
          </a:p>
          <a:p>
            <a:pPr lvl="1"/>
            <a:r>
              <a:rPr lang="en-US" smtClean="0"/>
              <a:t>greatest common divisors (gcd)</a:t>
            </a:r>
          </a:p>
          <a:p>
            <a:endParaRPr lang="en-US" smtClean="0"/>
          </a:p>
          <a:p>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12775" y="228600"/>
            <a:ext cx="8153400" cy="990600"/>
          </a:xfrm>
        </p:spPr>
        <p:txBody>
          <a:bodyPr/>
          <a:lstStyle/>
          <a:p>
            <a:r>
              <a:rPr lang="en-US" b="1" smtClean="0"/>
              <a:t>Factorial of </a:t>
            </a:r>
            <a:r>
              <a:rPr lang="en-US" b="1" i="1" smtClean="0"/>
              <a:t>n</a:t>
            </a:r>
            <a:r>
              <a:rPr lang="en-US" b="1" smtClean="0"/>
              <a:t>: </a:t>
            </a:r>
            <a:r>
              <a:rPr lang="en-US" b="1" i="1" smtClean="0"/>
              <a:t>n</a:t>
            </a:r>
            <a:r>
              <a:rPr lang="en-US" b="1" smtClean="0"/>
              <a:t>!</a:t>
            </a:r>
          </a:p>
        </p:txBody>
      </p:sp>
      <p:sp>
        <p:nvSpPr>
          <p:cNvPr id="11270" name="Rectangle 3"/>
          <p:cNvSpPr>
            <a:spLocks noGrp="1" noRot="1" noChangeAspect="1" noMove="1" noResize="1" noEditPoints="1" noAdjustHandles="1" noChangeArrowheads="1" noChangeShapeType="1" noTextEdit="1"/>
          </p:cNvSpPr>
          <p:nvPr>
            <p:ph sz="quarter" idx="1"/>
          </p:nvPr>
        </p:nvSpPr>
        <p:spPr>
          <a:blipFill rotWithShape="1">
            <a:blip r:embed="rId2"/>
            <a:stretch>
              <a:fillRect l="-449" t="-1232"/>
            </a:stretch>
          </a:blipFill>
        </p:spPr>
        <p:txBody>
          <a:bodyPr>
            <a:normAutofit/>
          </a:bodyPr>
          <a:lstStyle/>
          <a:p>
            <a:pPr marL="320040" indent="-320040" fontAlgn="auto">
              <a:spcAft>
                <a:spcPts val="0"/>
              </a:spcAft>
              <a:buFont typeface="Wingdings"/>
              <a:buChar char=""/>
              <a:defRPr/>
            </a:pPr>
            <a:r>
              <a:rPr lang="en-US">
                <a:noFill/>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C:\Documents and Settings\Administrator\My Documents\Koffman\PPTs\JPEGS\JWCL233_Koffman JPG files\ch05\w0100-nn.jpg"/>
          <p:cNvPicPr>
            <a:picLocks noChangeAspect="1" noChangeArrowheads="1"/>
          </p:cNvPicPr>
          <p:nvPr/>
        </p:nvPicPr>
        <p:blipFill>
          <a:blip r:embed="rId2"/>
          <a:srcRect/>
          <a:stretch>
            <a:fillRect/>
          </a:stretch>
        </p:blipFill>
        <p:spPr bwMode="auto">
          <a:xfrm>
            <a:off x="4724400" y="2133600"/>
            <a:ext cx="3886200" cy="2751138"/>
          </a:xfrm>
          <a:prstGeom prst="rect">
            <a:avLst/>
          </a:prstGeom>
          <a:noFill/>
          <a:ln w="9525">
            <a:noFill/>
            <a:miter lim="800000"/>
            <a:headEnd/>
            <a:tailEnd/>
          </a:ln>
        </p:spPr>
      </p:pic>
      <p:sp>
        <p:nvSpPr>
          <p:cNvPr id="43010" name="Rectangle 2"/>
          <p:cNvSpPr>
            <a:spLocks noGrp="1" noChangeArrowheads="1"/>
          </p:cNvSpPr>
          <p:nvPr>
            <p:ph type="title"/>
          </p:nvPr>
        </p:nvSpPr>
        <p:spPr>
          <a:xfrm>
            <a:off x="612775" y="228600"/>
            <a:ext cx="8153400" cy="990600"/>
          </a:xfrm>
        </p:spPr>
        <p:txBody>
          <a:bodyPr/>
          <a:lstStyle/>
          <a:p>
            <a:r>
              <a:rPr lang="en-US" b="1" smtClean="0"/>
              <a:t>Factorial of </a:t>
            </a:r>
            <a:r>
              <a:rPr lang="en-US" b="1" i="1" smtClean="0"/>
              <a:t>n</a:t>
            </a:r>
            <a:r>
              <a:rPr lang="en-US" b="1" smtClean="0"/>
              <a:t>: </a:t>
            </a:r>
            <a:r>
              <a:rPr lang="en-US" b="1" i="1" smtClean="0"/>
              <a:t>n</a:t>
            </a:r>
            <a:r>
              <a:rPr lang="en-US" b="1" smtClean="0"/>
              <a:t>! (cont.)</a:t>
            </a:r>
          </a:p>
        </p:txBody>
      </p:sp>
      <p:sp>
        <p:nvSpPr>
          <p:cNvPr id="11270" name="Rectangle 3"/>
          <p:cNvSpPr>
            <a:spLocks noGrp="1" noChangeArrowheads="1"/>
          </p:cNvSpPr>
          <p:nvPr>
            <p:ph sz="quarter" idx="1"/>
          </p:nvPr>
        </p:nvSpPr>
        <p:spPr>
          <a:xfrm>
            <a:off x="612775" y="1600200"/>
            <a:ext cx="8153400" cy="4953000"/>
          </a:xfrm>
        </p:spPr>
        <p:txBody>
          <a:bodyPr>
            <a:normAutofit/>
          </a:bodyPr>
          <a:lstStyle/>
          <a:p>
            <a:pPr marL="320040" indent="-320040" fontAlgn="auto">
              <a:spcAft>
                <a:spcPts val="0"/>
              </a:spcAft>
              <a:buFont typeface="Wingdings"/>
              <a:buChar char=""/>
              <a:defRPr/>
            </a:pPr>
            <a:r>
              <a:rPr lang="en-US" dirty="0" smtClean="0"/>
              <a:t>The recursive definition can be expressed by the following algorithm:</a:t>
            </a:r>
          </a:p>
          <a:p>
            <a:pPr marL="1257300" lvl="2" indent="-457200" fontAlgn="auto">
              <a:spcAft>
                <a:spcPts val="0"/>
              </a:spcAft>
              <a:buFont typeface="Wingdings"/>
              <a:buNone/>
              <a:defRPr/>
            </a:pPr>
            <a:r>
              <a:rPr lang="en-US" b="1" dirty="0" smtClean="0">
                <a:latin typeface="Courier New" pitchFamily="49" charset="0"/>
                <a:cs typeface="Courier New" pitchFamily="49" charset="0"/>
              </a:rPr>
              <a:t>if</a:t>
            </a:r>
            <a:r>
              <a:rPr lang="en-US" dirty="0" smtClean="0"/>
              <a:t> </a:t>
            </a:r>
            <a:r>
              <a:rPr lang="en-US" i="1" dirty="0" smtClean="0"/>
              <a:t>n</a:t>
            </a:r>
            <a:r>
              <a:rPr lang="en-US" dirty="0" smtClean="0"/>
              <a:t> equals 0</a:t>
            </a:r>
          </a:p>
          <a:p>
            <a:pPr marL="1712913" lvl="2" indent="-912813" fontAlgn="auto">
              <a:spcAft>
                <a:spcPts val="0"/>
              </a:spcAft>
              <a:buFont typeface="Wingdings"/>
              <a:buNone/>
              <a:defRPr/>
            </a:pPr>
            <a:r>
              <a:rPr lang="en-US" i="1" dirty="0" smtClean="0"/>
              <a:t>	n</a:t>
            </a:r>
            <a:r>
              <a:rPr lang="en-US" dirty="0" smtClean="0"/>
              <a:t>! is 1</a:t>
            </a:r>
          </a:p>
          <a:p>
            <a:pPr marL="1257300" lvl="2" indent="-457200" fontAlgn="auto">
              <a:spcAft>
                <a:spcPts val="0"/>
              </a:spcAft>
              <a:buFont typeface="Wingdings"/>
              <a:buNone/>
              <a:defRPr/>
            </a:pPr>
            <a:r>
              <a:rPr lang="en-US" b="1" dirty="0">
                <a:latin typeface="Courier New" pitchFamily="49" charset="0"/>
                <a:cs typeface="Courier New" pitchFamily="49" charset="0"/>
              </a:rPr>
              <a:t>else</a:t>
            </a:r>
          </a:p>
          <a:p>
            <a:pPr marL="1712913" lvl="2" indent="-912813" fontAlgn="auto">
              <a:spcAft>
                <a:spcPts val="0"/>
              </a:spcAft>
              <a:buFont typeface="Wingdings"/>
              <a:buNone/>
              <a:defRPr/>
            </a:pPr>
            <a:r>
              <a:rPr lang="en-US" i="1" dirty="0" smtClean="0"/>
              <a:t>	n</a:t>
            </a:r>
            <a:r>
              <a:rPr lang="en-US" i="1" dirty="0"/>
              <a:t>! = n x (n – 1)!</a:t>
            </a:r>
          </a:p>
          <a:p>
            <a:pPr marL="320040" indent="-320040" fontAlgn="auto">
              <a:spcAft>
                <a:spcPts val="0"/>
              </a:spcAft>
              <a:buFont typeface="Wingdings"/>
              <a:buChar char=""/>
              <a:defRPr/>
            </a:pPr>
            <a:r>
              <a:rPr lang="en-US" dirty="0" smtClean="0"/>
              <a:t>The last step can be implemented as:</a:t>
            </a:r>
          </a:p>
          <a:p>
            <a:pPr marL="400050" lvl="1" indent="0" fontAlgn="auto">
              <a:spcAft>
                <a:spcPts val="0"/>
              </a:spcAft>
              <a:buFont typeface="Wingdings 2"/>
              <a:buNone/>
              <a:defRPr/>
            </a:pPr>
            <a:r>
              <a:rPr lang="en-US" sz="2400" dirty="0" smtClean="0">
                <a:latin typeface="Courier New" pitchFamily="49" charset="0"/>
                <a:cs typeface="Courier New" pitchFamily="49" charset="0"/>
              </a:rPr>
              <a:t>return n * factorial(n – 1);</a:t>
            </a:r>
            <a:endParaRPr lang="en-US" sz="2400" dirty="0">
              <a:latin typeface="Courier New" pitchFamily="49" charset="0"/>
              <a:cs typeface="Courier New" pitchFamily="49" charset="0"/>
            </a:endParaRPr>
          </a:p>
          <a:p>
            <a:pPr marL="320040" indent="-320040" fontAlgn="auto">
              <a:spcAft>
                <a:spcPts val="0"/>
              </a:spcAft>
              <a:buFont typeface="Wingdings"/>
              <a:buChar char=""/>
              <a:defRPr/>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r>
              <a:rPr lang="en-US" b="1" smtClean="0"/>
              <a:t>Recursion</a:t>
            </a:r>
          </a:p>
        </p:txBody>
      </p:sp>
      <p:sp>
        <p:nvSpPr>
          <p:cNvPr id="3" name="Content Placeholder 2"/>
          <p:cNvSpPr>
            <a:spLocks noGrp="1"/>
          </p:cNvSpPr>
          <p:nvPr>
            <p:ph sz="quarter" idx="1"/>
          </p:nvPr>
        </p:nvSpPr>
        <p:spPr>
          <a:xfrm>
            <a:off x="612775" y="1600200"/>
            <a:ext cx="8153400" cy="4953000"/>
          </a:xfrm>
        </p:spPr>
        <p:txBody>
          <a:bodyPr>
            <a:normAutofit fontScale="85000" lnSpcReduction="20000"/>
          </a:bodyPr>
          <a:lstStyle/>
          <a:p>
            <a:pPr marL="320040" indent="-320040" fontAlgn="auto">
              <a:spcAft>
                <a:spcPts val="0"/>
              </a:spcAft>
              <a:buFont typeface="Wingdings"/>
              <a:buChar char=""/>
              <a:defRPr/>
            </a:pPr>
            <a:r>
              <a:rPr lang="en-US" dirty="0" smtClean="0"/>
              <a:t>Recursion can solve many programming problems that are difficult to conceptualize and solve linearly</a:t>
            </a:r>
          </a:p>
          <a:p>
            <a:pPr marL="320040" indent="-320040" fontAlgn="auto">
              <a:spcAft>
                <a:spcPts val="0"/>
              </a:spcAft>
              <a:buFont typeface="Wingdings"/>
              <a:buChar char=""/>
              <a:defRPr/>
            </a:pPr>
            <a:r>
              <a:rPr lang="en-US" dirty="0" smtClean="0"/>
              <a:t>In the field of artificial intelligence, recursion often is used to write programs that exhibit intelligent behavior:</a:t>
            </a:r>
          </a:p>
          <a:p>
            <a:pPr marL="640080" lvl="1" indent="-274320" fontAlgn="auto">
              <a:spcAft>
                <a:spcPts val="0"/>
              </a:spcAft>
              <a:buFont typeface="Wingdings 2"/>
              <a:buChar char=""/>
              <a:defRPr/>
            </a:pPr>
            <a:r>
              <a:rPr lang="en-US" dirty="0" smtClean="0"/>
              <a:t>playing games of chess</a:t>
            </a:r>
          </a:p>
          <a:p>
            <a:pPr marL="640080" lvl="1" indent="-274320" fontAlgn="auto">
              <a:spcAft>
                <a:spcPts val="0"/>
              </a:spcAft>
              <a:buFont typeface="Wingdings 2"/>
              <a:buChar char=""/>
              <a:defRPr/>
            </a:pPr>
            <a:r>
              <a:rPr lang="en-US" dirty="0" smtClean="0"/>
              <a:t>proving mathematical theorems</a:t>
            </a:r>
          </a:p>
          <a:p>
            <a:pPr marL="640080" lvl="1" indent="-274320" fontAlgn="auto">
              <a:spcAft>
                <a:spcPts val="0"/>
              </a:spcAft>
              <a:buFont typeface="Wingdings 2"/>
              <a:buChar char=""/>
              <a:defRPr/>
            </a:pPr>
            <a:r>
              <a:rPr lang="en-US" dirty="0" smtClean="0"/>
              <a:t>recognizing patterns, and so on</a:t>
            </a:r>
          </a:p>
          <a:p>
            <a:pPr marL="320040" indent="-320040" fontAlgn="auto">
              <a:spcAft>
                <a:spcPts val="0"/>
              </a:spcAft>
              <a:buFont typeface="Wingdings"/>
              <a:buChar char=""/>
              <a:defRPr/>
            </a:pPr>
            <a:r>
              <a:rPr lang="en-US" dirty="0" smtClean="0"/>
              <a:t>Recursive algorithms can </a:t>
            </a:r>
          </a:p>
          <a:p>
            <a:pPr marL="640080" lvl="1" indent="-274320" fontAlgn="auto">
              <a:spcAft>
                <a:spcPts val="0"/>
              </a:spcAft>
              <a:buFont typeface="Wingdings 2"/>
              <a:buChar char=""/>
              <a:defRPr/>
            </a:pPr>
            <a:r>
              <a:rPr lang="en-US" dirty="0" smtClean="0"/>
              <a:t>compute factorials</a:t>
            </a:r>
          </a:p>
          <a:p>
            <a:pPr marL="640080" lvl="1" indent="-274320" fontAlgn="auto">
              <a:spcAft>
                <a:spcPts val="0"/>
              </a:spcAft>
              <a:buFont typeface="Wingdings 2"/>
              <a:buChar char=""/>
              <a:defRPr/>
            </a:pPr>
            <a:r>
              <a:rPr lang="en-US" dirty="0" smtClean="0"/>
              <a:t>compute a greatest common divisor</a:t>
            </a:r>
          </a:p>
          <a:p>
            <a:pPr marL="640080" lvl="1" indent="-274320" fontAlgn="auto">
              <a:spcAft>
                <a:spcPts val="0"/>
              </a:spcAft>
              <a:buFont typeface="Wingdings 2"/>
              <a:buChar char=""/>
              <a:defRPr/>
            </a:pPr>
            <a:r>
              <a:rPr lang="en-US" dirty="0" smtClean="0"/>
              <a:t>process data structures (strings, vectors, linked lists, etc.)</a:t>
            </a:r>
          </a:p>
          <a:p>
            <a:pPr marL="640080" lvl="1" indent="-274320" fontAlgn="auto">
              <a:spcAft>
                <a:spcPts val="0"/>
              </a:spcAft>
              <a:buFont typeface="Wingdings 2"/>
              <a:buChar char=""/>
              <a:defRPr/>
            </a:pPr>
            <a:r>
              <a:rPr lang="en-US" dirty="0" smtClean="0"/>
              <a:t>search efficiently using a binary search</a:t>
            </a:r>
          </a:p>
          <a:p>
            <a:pPr marL="640080" lvl="1" indent="-274320" fontAlgn="auto">
              <a:spcAft>
                <a:spcPts val="0"/>
              </a:spcAft>
              <a:buFont typeface="Wingdings 2"/>
              <a:buChar char=""/>
              <a:defRPr/>
            </a:pPr>
            <a:r>
              <a:rPr lang="en-US" dirty="0" smtClean="0"/>
              <a:t>find a path through a maze, and more</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C:\Documents and Settings\Administrator\My Documents\Koffman\PPTs\JPEGS\JWCL233_Koffman JPG files\ch05\w0100-nn.jpg"/>
          <p:cNvPicPr>
            <a:picLocks noChangeAspect="1" noChangeArrowheads="1"/>
          </p:cNvPicPr>
          <p:nvPr/>
        </p:nvPicPr>
        <p:blipFill>
          <a:blip r:embed="rId2"/>
          <a:srcRect/>
          <a:stretch>
            <a:fillRect/>
          </a:stretch>
        </p:blipFill>
        <p:spPr bwMode="auto">
          <a:xfrm>
            <a:off x="4114800" y="1905000"/>
            <a:ext cx="4800600" cy="3398838"/>
          </a:xfrm>
          <a:prstGeom prst="rect">
            <a:avLst/>
          </a:prstGeom>
          <a:noFill/>
          <a:ln w="9525">
            <a:noFill/>
            <a:miter lim="800000"/>
            <a:headEnd/>
            <a:tailEnd/>
          </a:ln>
        </p:spPr>
      </p:pic>
      <p:sp>
        <p:nvSpPr>
          <p:cNvPr id="44034" name="Rectangle 2"/>
          <p:cNvSpPr>
            <a:spLocks noGrp="1" noChangeArrowheads="1"/>
          </p:cNvSpPr>
          <p:nvPr>
            <p:ph type="title"/>
          </p:nvPr>
        </p:nvSpPr>
        <p:spPr>
          <a:xfrm>
            <a:off x="612775" y="228600"/>
            <a:ext cx="8153400" cy="990600"/>
          </a:xfrm>
        </p:spPr>
        <p:txBody>
          <a:bodyPr/>
          <a:lstStyle/>
          <a:p>
            <a:r>
              <a:rPr lang="en-US" b="1" smtClean="0"/>
              <a:t>Factorial of </a:t>
            </a:r>
            <a:r>
              <a:rPr lang="en-US" b="1" i="1" smtClean="0"/>
              <a:t>n</a:t>
            </a:r>
            <a:r>
              <a:rPr lang="en-US" b="1" smtClean="0"/>
              <a:t>: </a:t>
            </a:r>
            <a:r>
              <a:rPr lang="en-US" b="1" i="1" smtClean="0"/>
              <a:t>n</a:t>
            </a:r>
            <a:r>
              <a:rPr lang="en-US" b="1" smtClean="0"/>
              <a:t>! (cont.)</a:t>
            </a:r>
          </a:p>
        </p:txBody>
      </p:sp>
      <p:sp>
        <p:nvSpPr>
          <p:cNvPr id="11270" name="Rectangle 3"/>
          <p:cNvSpPr>
            <a:spLocks noGrp="1" noChangeArrowheads="1"/>
          </p:cNvSpPr>
          <p:nvPr>
            <p:ph sz="quarter" idx="1"/>
          </p:nvPr>
        </p:nvSpPr>
        <p:spPr>
          <a:xfrm>
            <a:off x="612775" y="1600200"/>
            <a:ext cx="8153400" cy="4953000"/>
          </a:xfrm>
        </p:spPr>
        <p:txBody>
          <a:bodyPr>
            <a:normAutofit/>
          </a:bodyPr>
          <a:lstStyle/>
          <a:p>
            <a:pPr marL="0" indent="0">
              <a:buFont typeface="Wingdings" pitchFamily="2" charset="2"/>
              <a:buNone/>
            </a:pPr>
            <a:endParaRPr lang="en-US" sz="2000" smtClean="0">
              <a:latin typeface="Courier New" pitchFamily="49" charset="0"/>
              <a:cs typeface="Courier New" pitchFamily="49" charset="0"/>
            </a:endParaRPr>
          </a:p>
          <a:p>
            <a:pPr marL="0" indent="0">
              <a:buFont typeface="Wingdings" pitchFamily="2" charset="2"/>
              <a:buNone/>
            </a:pPr>
            <a:endParaRPr lang="en-US" sz="2000" smtClean="0">
              <a:latin typeface="Courier New" pitchFamily="49" charset="0"/>
              <a:cs typeface="Courier New" pitchFamily="49" charset="0"/>
            </a:endParaRPr>
          </a:p>
          <a:p>
            <a:pPr marL="0" indent="0">
              <a:buFont typeface="Wingdings" pitchFamily="2" charset="2"/>
              <a:buNone/>
            </a:pPr>
            <a:endParaRPr lang="en-US" sz="2000" smtClean="0">
              <a:latin typeface="Courier New" pitchFamily="49" charset="0"/>
              <a:cs typeface="Courier New" pitchFamily="49" charset="0"/>
            </a:endParaRPr>
          </a:p>
          <a:p>
            <a:pPr marL="0" indent="0">
              <a:buFont typeface="Wingdings" pitchFamily="2" charset="2"/>
              <a:buNone/>
            </a:pPr>
            <a:endParaRPr lang="en-US" sz="2000" smtClean="0">
              <a:latin typeface="Courier New" pitchFamily="49" charset="0"/>
              <a:cs typeface="Courier New" pitchFamily="49" charset="0"/>
            </a:endParaRPr>
          </a:p>
          <a:p>
            <a:pPr marL="0" indent="0">
              <a:buFont typeface="Wingdings" pitchFamily="2" charset="2"/>
              <a:buNone/>
            </a:pPr>
            <a:endParaRPr lang="en-US" sz="2000" smtClean="0">
              <a:latin typeface="Courier New" pitchFamily="49" charset="0"/>
              <a:cs typeface="Courier New" pitchFamily="49" charset="0"/>
            </a:endParaRPr>
          </a:p>
          <a:p>
            <a:pPr marL="0" indent="0">
              <a:buFont typeface="Wingdings" pitchFamily="2" charset="2"/>
              <a:buNone/>
            </a:pPr>
            <a:endParaRPr lang="en-US" sz="2000" smtClean="0">
              <a:latin typeface="Courier New" pitchFamily="49" charset="0"/>
              <a:cs typeface="Courier New" pitchFamily="49" charset="0"/>
            </a:endParaRPr>
          </a:p>
          <a:p>
            <a:pPr marL="0" indent="0">
              <a:buFont typeface="Wingdings" pitchFamily="2" charset="2"/>
              <a:buNone/>
            </a:pPr>
            <a:r>
              <a:rPr lang="en-US" sz="2000" smtClean="0">
                <a:latin typeface="Courier New" pitchFamily="49" charset="0"/>
                <a:cs typeface="Courier New" pitchFamily="49" charset="0"/>
              </a:rPr>
              <a:t>int factorial(int n) {</a:t>
            </a:r>
          </a:p>
          <a:p>
            <a:pPr marL="0" indent="0">
              <a:buFont typeface="Wingdings" pitchFamily="2" charset="2"/>
              <a:buNone/>
            </a:pPr>
            <a:r>
              <a:rPr lang="en-US" sz="2000" smtClean="0">
                <a:latin typeface="Courier New" pitchFamily="49" charset="0"/>
                <a:cs typeface="Courier New" pitchFamily="49" charset="0"/>
              </a:rPr>
              <a:t>if (n == 0) </a:t>
            </a:r>
          </a:p>
          <a:p>
            <a:pPr marL="0" indent="0">
              <a:buFont typeface="Wingdings" pitchFamily="2" charset="2"/>
              <a:buNone/>
            </a:pPr>
            <a:r>
              <a:rPr lang="en-US" sz="2000" smtClean="0">
                <a:latin typeface="Courier New" pitchFamily="49" charset="0"/>
                <a:cs typeface="Courier New" pitchFamily="49" charset="0"/>
              </a:rPr>
              <a:t>  return 1;</a:t>
            </a:r>
          </a:p>
          <a:p>
            <a:pPr marL="0" indent="0">
              <a:buFont typeface="Wingdings" pitchFamily="2" charset="2"/>
              <a:buNone/>
            </a:pPr>
            <a:r>
              <a:rPr lang="en-US" sz="2000" smtClean="0">
                <a:latin typeface="Courier New" pitchFamily="49" charset="0"/>
                <a:cs typeface="Courier New" pitchFamily="49" charset="0"/>
              </a:rPr>
              <a:t>else</a:t>
            </a:r>
          </a:p>
          <a:p>
            <a:pPr marL="0" indent="0">
              <a:buFont typeface="Wingdings" pitchFamily="2" charset="2"/>
              <a:buNone/>
            </a:pPr>
            <a:r>
              <a:rPr lang="en-US" sz="2000" smtClean="0">
                <a:latin typeface="Courier New" pitchFamily="49" charset="0"/>
                <a:cs typeface="Courier New" pitchFamily="49" charset="0"/>
              </a:rPr>
              <a:t>  return n * factorial(n – 1);</a:t>
            </a:r>
          </a:p>
          <a:p>
            <a:pPr marL="0" indent="0">
              <a:buFont typeface="Wingdings" pitchFamily="2" charset="2"/>
              <a:buNone/>
            </a:pPr>
            <a:r>
              <a:rPr lang="en-US" sz="2000" smtClean="0">
                <a:latin typeface="Courier New" pitchFamily="49" charset="0"/>
                <a:cs typeface="Courier New" pitchFamily="49" charset="0"/>
              </a:rPr>
              <a:t>}</a:t>
            </a:r>
          </a:p>
          <a:p>
            <a:pPr marL="0" indent="0"/>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smtClean="0"/>
              <a:t>Infinite Recursion and Stack Overflow</a:t>
            </a:r>
            <a:endParaRPr lang="en-US" b="1" dirty="0"/>
          </a:p>
        </p:txBody>
      </p:sp>
      <p:sp>
        <p:nvSpPr>
          <p:cNvPr id="3" name="Content Placeholder 2"/>
          <p:cNvSpPr>
            <a:spLocks noGrp="1"/>
          </p:cNvSpPr>
          <p:nvPr>
            <p:ph sz="quarter" idx="1"/>
          </p:nvPr>
        </p:nvSpPr>
        <p:spPr>
          <a:xfrm>
            <a:off x="612775" y="1600200"/>
            <a:ext cx="8153400" cy="4953000"/>
          </a:xfrm>
        </p:spPr>
        <p:txBody>
          <a:bodyPr>
            <a:normAutofit fontScale="92500"/>
          </a:bodyPr>
          <a:lstStyle/>
          <a:p>
            <a:pPr marL="320040" indent="-320040" fontAlgn="auto">
              <a:spcAft>
                <a:spcPts val="0"/>
              </a:spcAft>
              <a:buFont typeface="Wingdings"/>
              <a:buChar char=""/>
              <a:defRPr/>
            </a:pPr>
            <a:r>
              <a:rPr lang="en-US" dirty="0" smtClean="0"/>
              <a:t>If you call function </a:t>
            </a:r>
            <a:r>
              <a:rPr lang="en-US" sz="2800" dirty="0" smtClean="0">
                <a:latin typeface="Courier New" pitchFamily="49" charset="0"/>
                <a:cs typeface="Courier New" pitchFamily="49" charset="0"/>
              </a:rPr>
              <a:t>factorial</a:t>
            </a:r>
            <a:r>
              <a:rPr lang="en-US" sz="2800" dirty="0" smtClean="0"/>
              <a:t> </a:t>
            </a:r>
            <a:r>
              <a:rPr lang="en-US" dirty="0" smtClean="0"/>
              <a:t>with a negative argument, the recursion will not terminate properly because </a:t>
            </a:r>
            <a:r>
              <a:rPr lang="en-US" sz="2800" dirty="0">
                <a:latin typeface="Courier New" pitchFamily="49" charset="0"/>
                <a:cs typeface="Courier New" pitchFamily="49" charset="0"/>
              </a:rPr>
              <a:t>n</a:t>
            </a:r>
            <a:r>
              <a:rPr lang="en-US" dirty="0" smtClean="0"/>
              <a:t> will never equal </a:t>
            </a:r>
            <a:r>
              <a:rPr lang="en-US" sz="2800" dirty="0">
                <a:latin typeface="Courier New" pitchFamily="49" charset="0"/>
                <a:cs typeface="Courier New" pitchFamily="49" charset="0"/>
              </a:rPr>
              <a:t>0</a:t>
            </a:r>
          </a:p>
          <a:p>
            <a:pPr marL="320040" indent="-320040" fontAlgn="auto">
              <a:spcAft>
                <a:spcPts val="0"/>
              </a:spcAft>
              <a:buFont typeface="Wingdings"/>
              <a:buChar char=""/>
              <a:defRPr/>
            </a:pPr>
            <a:r>
              <a:rPr lang="en-US" dirty="0" smtClean="0"/>
              <a:t>Make sure your recursive functions are constructed so that an appropriate stopping case is always reached</a:t>
            </a:r>
          </a:p>
          <a:p>
            <a:pPr marL="320040" indent="-320040" fontAlgn="auto">
              <a:spcAft>
                <a:spcPts val="0"/>
              </a:spcAft>
              <a:buFont typeface="Wingdings"/>
              <a:buChar char=""/>
              <a:defRPr/>
            </a:pPr>
            <a:r>
              <a:rPr lang="en-US" dirty="0" smtClean="0"/>
              <a:t>In the </a:t>
            </a:r>
            <a:r>
              <a:rPr lang="en-US" sz="3000" dirty="0">
                <a:latin typeface="Courier New" pitchFamily="49" charset="0"/>
                <a:cs typeface="Courier New" pitchFamily="49" charset="0"/>
              </a:rPr>
              <a:t>factorial</a:t>
            </a:r>
            <a:r>
              <a:rPr lang="en-US" dirty="0" smtClean="0"/>
              <a:t> function, you could throw an </a:t>
            </a:r>
            <a:r>
              <a:rPr lang="en-US" sz="3000" dirty="0" err="1" smtClean="0">
                <a:latin typeface="Courier New" pitchFamily="49" charset="0"/>
                <a:cs typeface="Courier New" pitchFamily="49" charset="0"/>
              </a:rPr>
              <a:t>invalid_argument</a:t>
            </a:r>
            <a:r>
              <a:rPr lang="en-US" dirty="0" smtClean="0"/>
              <a:t> exception if </a:t>
            </a:r>
            <a:r>
              <a:rPr lang="en-US" sz="3000" dirty="0">
                <a:latin typeface="Courier New" pitchFamily="49" charset="0"/>
                <a:cs typeface="Courier New" pitchFamily="49" charset="0"/>
              </a:rPr>
              <a:t>n</a:t>
            </a:r>
            <a:r>
              <a:rPr lang="en-US" dirty="0" smtClean="0"/>
              <a:t> is negative</a:t>
            </a:r>
          </a:p>
          <a:p>
            <a:pPr marL="320040" indent="-320040" fontAlgn="auto">
              <a:spcAft>
                <a:spcPts val="0"/>
              </a:spcAft>
              <a:buFont typeface="Wingdings"/>
              <a:buChar char=""/>
              <a:defRPr/>
            </a:pPr>
            <a:r>
              <a:rPr lang="en-US" dirty="0"/>
              <a:t>If your program does not terminate properly</a:t>
            </a:r>
            <a:r>
              <a:rPr lang="en-US" dirty="0" smtClean="0"/>
              <a:t>, you will eventually get </a:t>
            </a:r>
            <a:r>
              <a:rPr lang="en-US" dirty="0"/>
              <a:t>a run-time error </a:t>
            </a:r>
            <a:r>
              <a:rPr lang="en-US" dirty="0" smtClean="0"/>
              <a:t>when </a:t>
            </a:r>
            <a:r>
              <a:rPr lang="en-US" dirty="0"/>
              <a:t>there is no more memory available for your program </a:t>
            </a:r>
            <a:r>
              <a:rPr lang="en-US" dirty="0" smtClean="0"/>
              <a:t>to execute more </a:t>
            </a:r>
            <a:r>
              <a:rPr lang="en-US" dirty="0"/>
              <a:t>function calls</a:t>
            </a:r>
            <a:endParaRPr lang="en-US" dirty="0" smtClean="0"/>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5"/>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Calculating </a:t>
            </a:r>
            <a:r>
              <a:rPr lang="en-US" b="1" i="1" dirty="0" smtClean="0"/>
              <a:t>x</a:t>
            </a:r>
            <a:r>
              <a:rPr lang="en-US" b="1" i="1" baseline="30000" dirty="0" smtClean="0"/>
              <a:t>n</a:t>
            </a:r>
            <a:endParaRPr lang="en-US" b="1" i="1" dirty="0" smtClean="0"/>
          </a:p>
        </p:txBody>
      </p:sp>
      <p:sp>
        <p:nvSpPr>
          <p:cNvPr id="2" name="Content Placeholder 1"/>
          <p:cNvSpPr>
            <a:spLocks noGrp="1" noRot="1" noChangeAspect="1" noMove="1" noResize="1" noEditPoints="1" noAdjustHandles="1" noChangeArrowheads="1" noChangeShapeType="1" noTextEdit="1"/>
          </p:cNvSpPr>
          <p:nvPr>
            <p:ph sz="quarter" idx="1"/>
          </p:nvPr>
        </p:nvSpPr>
        <p:spPr>
          <a:blipFill rotWithShape="1">
            <a:blip r:embed="rId2"/>
            <a:stretch>
              <a:fillRect l="-1421" t="-1970" r="-972" b="-7266"/>
            </a:stretch>
          </a:blipFill>
        </p:spPr>
        <p:txBody>
          <a:bodyPr>
            <a:normAutofit/>
          </a:bodyPr>
          <a:lstStyle/>
          <a:p>
            <a:pPr marL="0" indent="0" fontAlgn="auto">
              <a:spcAft>
                <a:spcPts val="0"/>
              </a:spcAft>
              <a:buNone/>
              <a:defRPr/>
            </a:pPr>
            <a:r>
              <a:rPr lang="en-US">
                <a:no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5"/>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Calculating </a:t>
            </a:r>
            <a:r>
              <a:rPr lang="en-US" b="1" i="1" dirty="0" err="1" smtClean="0"/>
              <a:t>x</a:t>
            </a:r>
            <a:r>
              <a:rPr lang="en-US" b="1" i="1" baseline="30000" dirty="0" err="1" smtClean="0"/>
              <a:t>n</a:t>
            </a:r>
            <a:r>
              <a:rPr lang="en-US" b="1" i="1" baseline="30000" dirty="0" smtClean="0"/>
              <a:t> </a:t>
            </a:r>
            <a:r>
              <a:rPr lang="en-US" b="1" i="1" dirty="0" smtClean="0"/>
              <a:t>  </a:t>
            </a:r>
            <a:r>
              <a:rPr lang="en-US" b="1" dirty="0" smtClean="0"/>
              <a:t>(cont.)</a:t>
            </a:r>
          </a:p>
        </p:txBody>
      </p:sp>
      <p:sp>
        <p:nvSpPr>
          <p:cNvPr id="2" name="Content Placeholder 1"/>
          <p:cNvSpPr>
            <a:spLocks noGrp="1" noRot="1" noChangeAspect="1" noMove="1" noResize="1" noEditPoints="1" noAdjustHandles="1" noChangeArrowheads="1" noChangeShapeType="1" noTextEdit="1"/>
          </p:cNvSpPr>
          <p:nvPr>
            <p:ph sz="quarter" idx="1"/>
          </p:nvPr>
        </p:nvSpPr>
        <p:spPr>
          <a:blipFill rotWithShape="1">
            <a:blip r:embed="rId2"/>
            <a:stretch>
              <a:fillRect l="-1346" t="-1232"/>
            </a:stretch>
          </a:blipFill>
        </p:spPr>
        <p:txBody>
          <a:bodyPr>
            <a:normAutofit/>
          </a:bodyPr>
          <a:lstStyle/>
          <a:p>
            <a:pPr marL="0" indent="0" fontAlgn="auto">
              <a:spcAft>
                <a:spcPts val="0"/>
              </a:spcAft>
              <a:buNone/>
              <a:defRPr/>
            </a:pPr>
            <a:r>
              <a:rPr lang="en-US">
                <a:noFill/>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5"/>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Calculating </a:t>
            </a:r>
            <a:r>
              <a:rPr lang="en-US" b="1" i="1" dirty="0" err="1" smtClean="0"/>
              <a:t>x</a:t>
            </a:r>
            <a:r>
              <a:rPr lang="en-US" b="1" i="1" baseline="30000" dirty="0" err="1" smtClean="0"/>
              <a:t>n</a:t>
            </a:r>
            <a:r>
              <a:rPr lang="en-US" b="1" i="1" baseline="30000" dirty="0" smtClean="0"/>
              <a:t> </a:t>
            </a:r>
            <a:r>
              <a:rPr lang="en-US" b="1" i="1" dirty="0" smtClean="0"/>
              <a:t>  </a:t>
            </a:r>
            <a:r>
              <a:rPr lang="en-US" b="1" dirty="0" smtClean="0"/>
              <a:t>(cont.)</a:t>
            </a:r>
          </a:p>
        </p:txBody>
      </p:sp>
      <p:sp>
        <p:nvSpPr>
          <p:cNvPr id="2" name="Content Placeholder 1"/>
          <p:cNvSpPr>
            <a:spLocks noGrp="1"/>
          </p:cNvSpPr>
          <p:nvPr>
            <p:ph sz="quarter" idx="1"/>
          </p:nvPr>
        </p:nvSpPr>
        <p:spPr>
          <a:xfrm>
            <a:off x="612775" y="1600200"/>
            <a:ext cx="8153400" cy="4953000"/>
          </a:xfrm>
        </p:spPr>
        <p:txBody>
          <a:bodyPr>
            <a:normAutofit/>
          </a:bodyPr>
          <a:lstStyle/>
          <a:p>
            <a:pPr marL="0" indent="0">
              <a:lnSpc>
                <a:spcPct val="80000"/>
              </a:lnSpc>
              <a:buFont typeface="Wingdings" pitchFamily="2" charset="2"/>
              <a:buNone/>
            </a:pPr>
            <a:r>
              <a:rPr lang="en-US" sz="2200" dirty="0" smtClean="0">
                <a:latin typeface="Courier New" pitchFamily="49" charset="0"/>
                <a:cs typeface="Courier New" pitchFamily="49" charset="0"/>
              </a:rPr>
              <a:t>/** </a:t>
            </a:r>
            <a:r>
              <a:rPr lang="en-US" sz="2200" i="1" dirty="0" smtClean="0">
                <a:latin typeface="Courier New" pitchFamily="49" charset="0"/>
                <a:cs typeface="Courier New" pitchFamily="49" charset="0"/>
              </a:rPr>
              <a:t>Recursive power function</a:t>
            </a:r>
          </a:p>
          <a:p>
            <a:pPr marL="0" indent="0">
              <a:lnSpc>
                <a:spcPct val="80000"/>
              </a:lnSpc>
              <a:buFont typeface="Wingdings" pitchFamily="2" charset="2"/>
              <a:buNone/>
            </a:pPr>
            <a:r>
              <a:rPr lang="en-US" sz="2200" dirty="0" smtClean="0">
                <a:latin typeface="Courier New" pitchFamily="49" charset="0"/>
                <a:cs typeface="Courier New" pitchFamily="49" charset="0"/>
              </a:rPr>
              <a:t>@</a:t>
            </a:r>
            <a:r>
              <a:rPr lang="en-US" sz="2200" dirty="0" err="1" smtClean="0">
                <a:latin typeface="Courier New" pitchFamily="49" charset="0"/>
                <a:cs typeface="Courier New" pitchFamily="49" charset="0"/>
              </a:rPr>
              <a:t>param</a:t>
            </a:r>
            <a:r>
              <a:rPr lang="en-US" sz="2200" dirty="0" smtClean="0">
                <a:latin typeface="Courier New" pitchFamily="49" charset="0"/>
                <a:cs typeface="Courier New" pitchFamily="49" charset="0"/>
              </a:rPr>
              <a:t> x </a:t>
            </a:r>
            <a:r>
              <a:rPr lang="en-US" sz="2200" i="1" dirty="0" smtClean="0">
                <a:latin typeface="Courier New" pitchFamily="49" charset="0"/>
                <a:cs typeface="Courier New" pitchFamily="49" charset="0"/>
              </a:rPr>
              <a:t>The number being raised to a power</a:t>
            </a:r>
          </a:p>
          <a:p>
            <a:pPr marL="0" indent="0">
              <a:lnSpc>
                <a:spcPct val="80000"/>
              </a:lnSpc>
              <a:buFont typeface="Wingdings" pitchFamily="2" charset="2"/>
              <a:buNone/>
            </a:pPr>
            <a:r>
              <a:rPr lang="en-US" sz="2200" dirty="0" smtClean="0">
                <a:latin typeface="Courier New" pitchFamily="49" charset="0"/>
                <a:cs typeface="Courier New" pitchFamily="49" charset="0"/>
              </a:rPr>
              <a:t>@</a:t>
            </a:r>
            <a:r>
              <a:rPr lang="en-US" sz="2200" dirty="0" err="1" smtClean="0">
                <a:latin typeface="Courier New" pitchFamily="49" charset="0"/>
                <a:cs typeface="Courier New" pitchFamily="49" charset="0"/>
              </a:rPr>
              <a:t>param</a:t>
            </a:r>
            <a:r>
              <a:rPr lang="en-US" sz="2200" dirty="0" smtClean="0">
                <a:latin typeface="Courier New" pitchFamily="49" charset="0"/>
                <a:cs typeface="Courier New" pitchFamily="49" charset="0"/>
              </a:rPr>
              <a:t> n </a:t>
            </a:r>
            <a:r>
              <a:rPr lang="en-US" sz="2200" i="1" dirty="0" smtClean="0">
                <a:latin typeface="Courier New" pitchFamily="49" charset="0"/>
                <a:cs typeface="Courier New" pitchFamily="49" charset="0"/>
              </a:rPr>
              <a:t>The exponent</a:t>
            </a:r>
          </a:p>
          <a:p>
            <a:pPr marL="0" indent="0">
              <a:lnSpc>
                <a:spcPct val="80000"/>
              </a:lnSpc>
              <a:buFont typeface="Wingdings" pitchFamily="2" charset="2"/>
              <a:buNone/>
            </a:pPr>
            <a:r>
              <a:rPr lang="en-US" sz="2200" dirty="0" smtClean="0">
                <a:latin typeface="Courier New" pitchFamily="49" charset="0"/>
                <a:cs typeface="Courier New" pitchFamily="49" charset="0"/>
              </a:rPr>
              <a:t>@return x </a:t>
            </a:r>
            <a:r>
              <a:rPr lang="en-US" sz="2200" i="1" dirty="0" smtClean="0">
                <a:latin typeface="Courier New" pitchFamily="49" charset="0"/>
                <a:cs typeface="Courier New" pitchFamily="49" charset="0"/>
              </a:rPr>
              <a:t>raised to the power n</a:t>
            </a:r>
          </a:p>
          <a:p>
            <a:pPr marL="0" indent="0">
              <a:lnSpc>
                <a:spcPct val="80000"/>
              </a:lnSpc>
              <a:buFont typeface="Wingdings" pitchFamily="2" charset="2"/>
              <a:buNone/>
            </a:pPr>
            <a:r>
              <a:rPr lang="en-US" sz="2200" dirty="0" smtClean="0">
                <a:latin typeface="Courier New" pitchFamily="49" charset="0"/>
                <a:cs typeface="Courier New" pitchFamily="49" charset="0"/>
              </a:rPr>
              <a:t>*/</a:t>
            </a:r>
          </a:p>
          <a:p>
            <a:pPr marL="0" indent="0">
              <a:lnSpc>
                <a:spcPct val="80000"/>
              </a:lnSpc>
              <a:buFont typeface="Wingdings" pitchFamily="2" charset="2"/>
              <a:buNone/>
            </a:pPr>
            <a:r>
              <a:rPr lang="en-US" sz="2200" dirty="0" smtClean="0">
                <a:latin typeface="Courier New" pitchFamily="49" charset="0"/>
                <a:cs typeface="Courier New" pitchFamily="49" charset="0"/>
              </a:rPr>
              <a:t>double power(double x, </a:t>
            </a:r>
            <a:r>
              <a:rPr lang="en-US" sz="2200" dirty="0" err="1" smtClean="0">
                <a:latin typeface="Courier New" pitchFamily="49" charset="0"/>
                <a:cs typeface="Courier New" pitchFamily="49" charset="0"/>
              </a:rPr>
              <a:t>int</a:t>
            </a:r>
            <a:r>
              <a:rPr lang="en-US" sz="2200" dirty="0" smtClean="0">
                <a:latin typeface="Courier New" pitchFamily="49" charset="0"/>
                <a:cs typeface="Courier New" pitchFamily="49" charset="0"/>
              </a:rPr>
              <a:t> n) {</a:t>
            </a:r>
          </a:p>
          <a:p>
            <a:pPr marL="0" indent="0">
              <a:lnSpc>
                <a:spcPct val="80000"/>
              </a:lnSpc>
              <a:buFont typeface="Wingdings" pitchFamily="2" charset="2"/>
              <a:buNone/>
            </a:pPr>
            <a:r>
              <a:rPr lang="en-US" sz="2200" dirty="0" smtClean="0">
                <a:latin typeface="Courier New" pitchFamily="49" charset="0"/>
                <a:cs typeface="Courier New" pitchFamily="49" charset="0"/>
              </a:rPr>
              <a:t>  if (n == 0)</a:t>
            </a:r>
          </a:p>
          <a:p>
            <a:pPr marL="0" indent="0">
              <a:lnSpc>
                <a:spcPct val="80000"/>
              </a:lnSpc>
              <a:buFont typeface="Wingdings" pitchFamily="2" charset="2"/>
              <a:buNone/>
            </a:pPr>
            <a:r>
              <a:rPr lang="en-US" sz="2200" dirty="0" smtClean="0">
                <a:latin typeface="Courier New" pitchFamily="49" charset="0"/>
                <a:cs typeface="Courier New" pitchFamily="49" charset="0"/>
              </a:rPr>
              <a:t>    return 1;</a:t>
            </a:r>
          </a:p>
          <a:p>
            <a:pPr marL="0" indent="0">
              <a:lnSpc>
                <a:spcPct val="80000"/>
              </a:lnSpc>
              <a:buFont typeface="Wingdings" pitchFamily="2" charset="2"/>
              <a:buNone/>
            </a:pPr>
            <a:r>
              <a:rPr lang="en-US" sz="2200" dirty="0" smtClean="0">
                <a:latin typeface="Courier New" pitchFamily="49" charset="0"/>
                <a:cs typeface="Courier New" pitchFamily="49" charset="0"/>
              </a:rPr>
              <a:t>  else if (n &gt; 0)</a:t>
            </a:r>
          </a:p>
          <a:p>
            <a:pPr marL="0" indent="0">
              <a:lnSpc>
                <a:spcPct val="80000"/>
              </a:lnSpc>
              <a:buFont typeface="Wingdings" pitchFamily="2" charset="2"/>
              <a:buNone/>
            </a:pPr>
            <a:r>
              <a:rPr lang="en-US" sz="2200" dirty="0" smtClean="0">
                <a:latin typeface="Courier New" pitchFamily="49" charset="0"/>
                <a:cs typeface="Courier New" pitchFamily="49" charset="0"/>
              </a:rPr>
              <a:t>    return x * power(x, n – 1);</a:t>
            </a:r>
          </a:p>
          <a:p>
            <a:pPr marL="0" indent="0">
              <a:lnSpc>
                <a:spcPct val="80000"/>
              </a:lnSpc>
              <a:buFont typeface="Wingdings" pitchFamily="2" charset="2"/>
              <a:buNone/>
            </a:pPr>
            <a:r>
              <a:rPr lang="en-US" sz="2200" dirty="0" smtClean="0">
                <a:latin typeface="Courier New" pitchFamily="49" charset="0"/>
                <a:cs typeface="Courier New" pitchFamily="49" charset="0"/>
              </a:rPr>
              <a:t>  else</a:t>
            </a:r>
          </a:p>
          <a:p>
            <a:pPr marL="0" indent="0">
              <a:lnSpc>
                <a:spcPct val="80000"/>
              </a:lnSpc>
              <a:buFont typeface="Wingdings" pitchFamily="2" charset="2"/>
              <a:buNone/>
            </a:pPr>
            <a:r>
              <a:rPr lang="en-US" sz="2200" dirty="0" smtClean="0">
                <a:latin typeface="Courier New" pitchFamily="49" charset="0"/>
                <a:cs typeface="Courier New" pitchFamily="49" charset="0"/>
              </a:rPr>
              <a:t>    return 1.0 / power(x, -n);</a:t>
            </a:r>
          </a:p>
          <a:p>
            <a:pPr marL="0" indent="0">
              <a:lnSpc>
                <a:spcPct val="80000"/>
              </a:lnSpc>
              <a:buFont typeface="Wingdings" pitchFamily="2" charset="2"/>
              <a:buNone/>
            </a:pPr>
            <a:r>
              <a:rPr lang="en-US" sz="22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Calculating gcd</a:t>
            </a:r>
            <a:endParaRPr lang="en-US" b="1" dirty="0"/>
          </a:p>
        </p:txBody>
      </p:sp>
      <p:sp>
        <p:nvSpPr>
          <p:cNvPr id="49154" name="Content Placeholder 2"/>
          <p:cNvSpPr>
            <a:spLocks noGrp="1"/>
          </p:cNvSpPr>
          <p:nvPr>
            <p:ph sz="quarter" idx="1"/>
          </p:nvPr>
        </p:nvSpPr>
        <p:spPr>
          <a:xfrm>
            <a:off x="612775" y="1600200"/>
            <a:ext cx="8153400" cy="4953000"/>
          </a:xfrm>
        </p:spPr>
        <p:txBody>
          <a:bodyPr/>
          <a:lstStyle/>
          <a:p>
            <a:r>
              <a:rPr lang="en-US" smtClean="0"/>
              <a:t>The greatest common divisor (gcd) of two numbers is the largest integer that divides both numbers</a:t>
            </a:r>
          </a:p>
          <a:p>
            <a:r>
              <a:rPr lang="en-US" smtClean="0"/>
              <a:t>The gcd of 20 and 15 is 5</a:t>
            </a:r>
          </a:p>
          <a:p>
            <a:r>
              <a:rPr lang="en-US" smtClean="0"/>
              <a:t>The gcd of 36 and 24 is 12</a:t>
            </a:r>
          </a:p>
          <a:p>
            <a:r>
              <a:rPr lang="en-US" smtClean="0"/>
              <a:t>The gcd of 38 and 18 is 2</a:t>
            </a:r>
          </a:p>
          <a:p>
            <a:r>
              <a:rPr lang="en-US" smtClean="0"/>
              <a:t>The gcd of 17 and 97 is 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Calculating gcd (cont.)</a:t>
            </a:r>
            <a:endParaRPr lang="en-US" b="1" dirty="0"/>
          </a:p>
        </p:txBody>
      </p:sp>
      <p:sp>
        <p:nvSpPr>
          <p:cNvPr id="50178" name="Content Placeholder 2"/>
          <p:cNvSpPr>
            <a:spLocks noGrp="1"/>
          </p:cNvSpPr>
          <p:nvPr>
            <p:ph sz="quarter" idx="1"/>
          </p:nvPr>
        </p:nvSpPr>
        <p:spPr>
          <a:xfrm>
            <a:off x="612775" y="1600200"/>
            <a:ext cx="8153400" cy="4953000"/>
          </a:xfrm>
        </p:spPr>
        <p:txBody>
          <a:bodyPr/>
          <a:lstStyle/>
          <a:p>
            <a:r>
              <a:rPr lang="en-US" smtClean="0"/>
              <a:t>Given two positive integers m and n (m &gt; n)</a:t>
            </a:r>
          </a:p>
          <a:p>
            <a:pPr>
              <a:buFont typeface="Wingdings" pitchFamily="2" charset="2"/>
              <a:buNone/>
            </a:pPr>
            <a:r>
              <a:rPr lang="en-US" smtClean="0"/>
              <a:t>	</a:t>
            </a:r>
            <a:r>
              <a:rPr lang="en-US" b="1" smtClean="0">
                <a:latin typeface="Courier New" pitchFamily="49" charset="0"/>
                <a:cs typeface="Courier New" pitchFamily="49" charset="0"/>
              </a:rPr>
              <a:t>if</a:t>
            </a:r>
            <a:r>
              <a:rPr lang="en-US" smtClean="0"/>
              <a:t> n is a divisor of m</a:t>
            </a:r>
          </a:p>
          <a:p>
            <a:pPr>
              <a:buFont typeface="Wingdings" pitchFamily="2" charset="2"/>
              <a:buNone/>
            </a:pPr>
            <a:r>
              <a:rPr lang="en-US" smtClean="0"/>
              <a:t>		gcd(m, n) = n</a:t>
            </a:r>
          </a:p>
          <a:p>
            <a:pPr>
              <a:buFont typeface="Wingdings" pitchFamily="2" charset="2"/>
              <a:buNone/>
            </a:pPr>
            <a:r>
              <a:rPr lang="en-US" smtClean="0"/>
              <a:t>	</a:t>
            </a:r>
            <a:r>
              <a:rPr lang="en-US" b="1" smtClean="0">
                <a:latin typeface="Courier New" pitchFamily="49" charset="0"/>
                <a:cs typeface="Courier New" pitchFamily="49" charset="0"/>
              </a:rPr>
              <a:t>else</a:t>
            </a:r>
          </a:p>
          <a:p>
            <a:pPr>
              <a:buFont typeface="Wingdings" pitchFamily="2" charset="2"/>
              <a:buNone/>
            </a:pPr>
            <a:r>
              <a:rPr lang="en-US" smtClean="0"/>
              <a:t>		gcd (m, n) = gcd (n, m % n)</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Calculating gcd (cont.)</a:t>
            </a:r>
            <a:endParaRPr lang="en-US" b="1" dirty="0"/>
          </a:p>
        </p:txBody>
      </p:sp>
      <p:sp>
        <p:nvSpPr>
          <p:cNvPr id="3" name="Content Placeholder 2"/>
          <p:cNvSpPr>
            <a:spLocks noGrp="1"/>
          </p:cNvSpPr>
          <p:nvPr>
            <p:ph sz="quarter" idx="1"/>
          </p:nvPr>
        </p:nvSpPr>
        <p:spPr>
          <a:xfrm>
            <a:off x="612775" y="1600200"/>
            <a:ext cx="8153400" cy="4953000"/>
          </a:xfrm>
        </p:spPr>
        <p:txBody>
          <a:bodyPr>
            <a:normAutofit/>
          </a:bodyPr>
          <a:lstStyle/>
          <a:p>
            <a:r>
              <a:rPr lang="en-US" smtClean="0"/>
              <a:t>Given two positive integers </a:t>
            </a:r>
            <a:r>
              <a:rPr lang="en-US" i="1" smtClean="0"/>
              <a:t>m</a:t>
            </a:r>
            <a:r>
              <a:rPr lang="en-US" smtClean="0"/>
              <a:t> and </a:t>
            </a:r>
            <a:r>
              <a:rPr lang="en-US" i="1" smtClean="0"/>
              <a:t>n</a:t>
            </a:r>
            <a:r>
              <a:rPr lang="en-US" smtClean="0"/>
              <a:t> (</a:t>
            </a:r>
            <a:r>
              <a:rPr lang="en-US" i="1" smtClean="0"/>
              <a:t>m</a:t>
            </a:r>
            <a:r>
              <a:rPr lang="en-US" smtClean="0"/>
              <a:t> &gt; </a:t>
            </a:r>
            <a:r>
              <a:rPr lang="en-US" i="1" smtClean="0"/>
              <a:t>n</a:t>
            </a:r>
            <a:r>
              <a:rPr lang="en-US" smtClean="0"/>
              <a:t>)</a:t>
            </a:r>
          </a:p>
          <a:p>
            <a:endParaRPr lang="en-US" smtClean="0"/>
          </a:p>
          <a:p>
            <a:pPr>
              <a:buSzPct val="100000"/>
              <a:buFont typeface="Tw Cen MT" pitchFamily="34" charset="0"/>
              <a:buAutoNum type="arabicPeriod"/>
            </a:pPr>
            <a:r>
              <a:rPr lang="en-US" smtClean="0"/>
              <a:t>	</a:t>
            </a:r>
            <a:r>
              <a:rPr lang="en-US" b="1" smtClean="0">
                <a:latin typeface="Courier New" pitchFamily="49" charset="0"/>
                <a:cs typeface="Courier New" pitchFamily="49" charset="0"/>
              </a:rPr>
              <a:t>if</a:t>
            </a:r>
            <a:r>
              <a:rPr lang="en-US" smtClean="0"/>
              <a:t> </a:t>
            </a:r>
            <a:r>
              <a:rPr lang="en-US" i="1" smtClean="0"/>
              <a:t>n</a:t>
            </a:r>
            <a:r>
              <a:rPr lang="en-US" smtClean="0"/>
              <a:t> is a divisor of </a:t>
            </a:r>
            <a:r>
              <a:rPr lang="en-US" i="1" smtClean="0"/>
              <a:t>m</a:t>
            </a:r>
          </a:p>
          <a:p>
            <a:pPr>
              <a:buSzPct val="100000"/>
              <a:buFont typeface="Tw Cen MT" pitchFamily="34" charset="0"/>
              <a:buAutoNum type="arabicPeriod"/>
            </a:pPr>
            <a:r>
              <a:rPr lang="en-US" smtClean="0"/>
              <a:t>		The result is </a:t>
            </a:r>
            <a:r>
              <a:rPr lang="en-US" i="1" smtClean="0"/>
              <a:t>n</a:t>
            </a:r>
          </a:p>
          <a:p>
            <a:pPr>
              <a:buSzPct val="100000"/>
              <a:buFont typeface="Wingdings" pitchFamily="2" charset="2"/>
              <a:buNone/>
            </a:pPr>
            <a:r>
              <a:rPr lang="en-US" smtClean="0"/>
              <a:t>	      </a:t>
            </a:r>
            <a:r>
              <a:rPr lang="en-US" b="1" smtClean="0">
                <a:latin typeface="Courier New" pitchFamily="49" charset="0"/>
                <a:cs typeface="Courier New" pitchFamily="49" charset="0"/>
              </a:rPr>
              <a:t>else</a:t>
            </a:r>
          </a:p>
          <a:p>
            <a:pPr>
              <a:buSzPct val="100000"/>
              <a:buFont typeface="Tw Cen MT" pitchFamily="34" charset="0"/>
              <a:buAutoNum type="arabicPeriod" startAt="3"/>
            </a:pPr>
            <a:r>
              <a:rPr lang="en-US" smtClean="0"/>
              <a:t>		The result is gcd (</a:t>
            </a:r>
            <a:r>
              <a:rPr lang="en-US" i="1" smtClean="0"/>
              <a:t>n</a:t>
            </a:r>
            <a:r>
              <a:rPr lang="en-US" smtClean="0"/>
              <a:t>, </a:t>
            </a:r>
            <a:r>
              <a:rPr lang="en-US" i="1" smtClean="0"/>
              <a:t>m</a:t>
            </a:r>
            <a:r>
              <a:rPr lang="en-US" smtClean="0"/>
              <a:t> % </a:t>
            </a:r>
            <a:r>
              <a:rPr lang="en-US" i="1" smtClean="0"/>
              <a:t>n</a:t>
            </a:r>
            <a:r>
              <a:rPr lang="en-US" smtClean="0"/>
              <a:t>)</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Calculating gcd (cont.)</a:t>
            </a:r>
            <a:endParaRPr lang="en-US" b="1" dirty="0"/>
          </a:p>
        </p:txBody>
      </p:sp>
      <p:sp>
        <p:nvSpPr>
          <p:cNvPr id="4" name="Content Placeholder 3"/>
          <p:cNvSpPr>
            <a:spLocks noGrp="1"/>
          </p:cNvSpPr>
          <p:nvPr>
            <p:ph sz="quarter" idx="1"/>
          </p:nvPr>
        </p:nvSpPr>
        <p:spPr>
          <a:xfrm>
            <a:off x="612775" y="1600200"/>
            <a:ext cx="8153400" cy="4953000"/>
          </a:xfrm>
        </p:spPr>
        <p:txBody>
          <a:bodyPr>
            <a:normAutofit fontScale="92500" lnSpcReduction="20000"/>
          </a:bodyPr>
          <a:lstStyle/>
          <a:p>
            <a:pPr marL="320040" indent="-320040" fontAlgn="auto">
              <a:spcAft>
                <a:spcPts val="0"/>
              </a:spcAft>
              <a:buFont typeface="Wingdings"/>
              <a:buChar char=""/>
              <a:defRPr/>
            </a:pPr>
            <a:r>
              <a:rPr lang="en-US" dirty="0" smtClean="0"/>
              <a:t>How do we verify that our algorithm is correct?</a:t>
            </a:r>
          </a:p>
          <a:p>
            <a:pPr marL="320040" indent="-320040" fontAlgn="auto">
              <a:spcAft>
                <a:spcPts val="0"/>
              </a:spcAft>
              <a:buFont typeface="Wingdings"/>
              <a:buChar char=""/>
              <a:defRPr/>
            </a:pPr>
            <a:r>
              <a:rPr lang="en-US" dirty="0" smtClean="0"/>
              <a:t>Base case correct?</a:t>
            </a:r>
          </a:p>
          <a:p>
            <a:pPr marL="640080" lvl="1" indent="-274320" fontAlgn="auto">
              <a:spcAft>
                <a:spcPts val="0"/>
              </a:spcAft>
              <a:buFont typeface="Wingdings 2"/>
              <a:buChar char=""/>
              <a:defRPr/>
            </a:pPr>
            <a:r>
              <a:rPr lang="en-US" dirty="0"/>
              <a:t>The base case is “</a:t>
            </a:r>
            <a:r>
              <a:rPr lang="en-US" i="1" dirty="0"/>
              <a:t>n </a:t>
            </a:r>
            <a:r>
              <a:rPr lang="en-US" dirty="0"/>
              <a:t>is a divisor of </a:t>
            </a:r>
            <a:r>
              <a:rPr lang="en-US" i="1" dirty="0" smtClean="0"/>
              <a:t>m</a:t>
            </a:r>
            <a:r>
              <a:rPr lang="en-US" dirty="0" smtClean="0"/>
              <a:t>”</a:t>
            </a:r>
          </a:p>
          <a:p>
            <a:pPr marL="640080" lvl="1" indent="-274320" fontAlgn="auto">
              <a:spcAft>
                <a:spcPts val="0"/>
              </a:spcAft>
              <a:buFont typeface="Wingdings 2"/>
              <a:buChar char=""/>
              <a:defRPr/>
            </a:pPr>
            <a:r>
              <a:rPr lang="en-US" dirty="0" smtClean="0"/>
              <a:t>The </a:t>
            </a:r>
            <a:r>
              <a:rPr lang="en-US" dirty="0"/>
              <a:t>solution is </a:t>
            </a:r>
            <a:r>
              <a:rPr lang="en-US" i="1" dirty="0" smtClean="0"/>
              <a:t>n </a:t>
            </a:r>
            <a:r>
              <a:rPr lang="en-US" dirty="0" smtClean="0"/>
              <a:t>(</a:t>
            </a:r>
            <a:r>
              <a:rPr lang="en-US" i="1" dirty="0"/>
              <a:t>n </a:t>
            </a:r>
            <a:r>
              <a:rPr lang="en-US" dirty="0"/>
              <a:t>is the greatest common divisor), which is </a:t>
            </a:r>
            <a:r>
              <a:rPr lang="en-US" dirty="0" smtClean="0"/>
              <a:t>correct</a:t>
            </a:r>
          </a:p>
          <a:p>
            <a:pPr marL="320040" indent="-320040" fontAlgn="auto">
              <a:spcAft>
                <a:spcPts val="0"/>
              </a:spcAft>
              <a:buFont typeface="Wingdings"/>
              <a:buChar char=""/>
              <a:defRPr/>
            </a:pPr>
            <a:r>
              <a:rPr lang="en-US" dirty="0" smtClean="0"/>
              <a:t>Does recursion make progress to base case?</a:t>
            </a:r>
          </a:p>
          <a:p>
            <a:pPr marL="640080" lvl="1" indent="-274320" fontAlgn="auto">
              <a:spcAft>
                <a:spcPts val="0"/>
              </a:spcAft>
              <a:buFont typeface="Wingdings 2"/>
              <a:buChar char=""/>
              <a:defRPr/>
            </a:pPr>
            <a:r>
              <a:rPr lang="en-US" dirty="0"/>
              <a:t>B</a:t>
            </a:r>
            <a:r>
              <a:rPr lang="en-US" dirty="0" smtClean="0"/>
              <a:t>oth </a:t>
            </a:r>
            <a:r>
              <a:rPr lang="en-US" dirty="0"/>
              <a:t>arguments in each </a:t>
            </a:r>
            <a:r>
              <a:rPr lang="en-US" dirty="0" smtClean="0"/>
              <a:t>recursive call </a:t>
            </a:r>
            <a:r>
              <a:rPr lang="en-US" dirty="0"/>
              <a:t>are smaller than in the previous </a:t>
            </a:r>
            <a:r>
              <a:rPr lang="en-US" dirty="0" smtClean="0"/>
              <a:t>call </a:t>
            </a:r>
            <a:r>
              <a:rPr lang="en-US" dirty="0"/>
              <a:t>and </a:t>
            </a:r>
          </a:p>
          <a:p>
            <a:pPr marL="640080" lvl="1" indent="-274320" fontAlgn="auto">
              <a:spcAft>
                <a:spcPts val="0"/>
              </a:spcAft>
              <a:buFont typeface="Wingdings 2"/>
              <a:buChar char=""/>
              <a:defRPr/>
            </a:pPr>
            <a:r>
              <a:rPr lang="en-US" dirty="0" smtClean="0"/>
              <a:t>The </a:t>
            </a:r>
            <a:r>
              <a:rPr lang="en-US" dirty="0"/>
              <a:t>new second argument is </a:t>
            </a:r>
            <a:r>
              <a:rPr lang="en-US" dirty="0" smtClean="0"/>
              <a:t>always smaller </a:t>
            </a:r>
            <a:r>
              <a:rPr lang="en-US" dirty="0"/>
              <a:t>than the new first argument (</a:t>
            </a:r>
            <a:r>
              <a:rPr lang="en-US" i="1" dirty="0"/>
              <a:t>m </a:t>
            </a:r>
            <a:r>
              <a:rPr lang="en-US" dirty="0"/>
              <a:t>% </a:t>
            </a:r>
            <a:r>
              <a:rPr lang="en-US" i="1" dirty="0"/>
              <a:t>n </a:t>
            </a:r>
            <a:r>
              <a:rPr lang="en-US" dirty="0"/>
              <a:t>must be less than </a:t>
            </a:r>
            <a:r>
              <a:rPr lang="en-US" i="1" dirty="0"/>
              <a:t>n</a:t>
            </a:r>
            <a:r>
              <a:rPr lang="en-US" dirty="0" smtClean="0"/>
              <a:t>)</a:t>
            </a:r>
          </a:p>
          <a:p>
            <a:pPr marL="640080" lvl="1" indent="-274320" fontAlgn="auto">
              <a:spcAft>
                <a:spcPts val="0"/>
              </a:spcAft>
              <a:buFont typeface="Wingdings 2"/>
              <a:buChar char=""/>
              <a:defRPr/>
            </a:pPr>
            <a:r>
              <a:rPr lang="en-US" dirty="0"/>
              <a:t>Eventually a </a:t>
            </a:r>
            <a:r>
              <a:rPr lang="en-US" dirty="0" smtClean="0"/>
              <a:t>divisor will </a:t>
            </a:r>
            <a:r>
              <a:rPr lang="en-US" dirty="0"/>
              <a:t>be found or the second argument will become </a:t>
            </a:r>
            <a:r>
              <a:rPr lang="en-US" dirty="0" smtClean="0"/>
              <a:t>1 (which is a base case because it divides every integer)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Calculating gcd (cont.)</a:t>
            </a:r>
            <a:endParaRPr lang="en-US" b="1" dirty="0"/>
          </a:p>
        </p:txBody>
      </p:sp>
      <p:sp>
        <p:nvSpPr>
          <p:cNvPr id="3" name="Content Placeholder 2"/>
          <p:cNvSpPr>
            <a:spLocks noGrp="1"/>
          </p:cNvSpPr>
          <p:nvPr>
            <p:ph sz="quarter" idx="1"/>
          </p:nvPr>
        </p:nvSpPr>
        <p:spPr>
          <a:xfrm>
            <a:off x="612775" y="1600200"/>
            <a:ext cx="8153400" cy="4953000"/>
          </a:xfrm>
        </p:spPr>
        <p:txBody>
          <a:bodyPr>
            <a:normAutofit/>
          </a:bodyPr>
          <a:lstStyle/>
          <a:p>
            <a:pPr marL="0" indent="0">
              <a:lnSpc>
                <a:spcPct val="80000"/>
              </a:lnSpc>
              <a:buFont typeface="Wingdings" pitchFamily="2" charset="2"/>
              <a:buNone/>
            </a:pPr>
            <a:r>
              <a:rPr lang="en-US" sz="2000" dirty="0" smtClean="0">
                <a:latin typeface="Courier New" pitchFamily="49" charset="0"/>
                <a:cs typeface="Courier New" pitchFamily="49" charset="0"/>
              </a:rPr>
              <a:t>/** </a:t>
            </a:r>
            <a:r>
              <a:rPr lang="en-US" sz="2000" i="1" dirty="0" smtClean="0">
                <a:latin typeface="Courier New" pitchFamily="49" charset="0"/>
                <a:cs typeface="Courier New" pitchFamily="49" charset="0"/>
              </a:rPr>
              <a:t>Recursive </a:t>
            </a:r>
            <a:r>
              <a:rPr lang="en-US" sz="2000" i="1" dirty="0" err="1" smtClean="0">
                <a:latin typeface="Courier New" pitchFamily="49" charset="0"/>
                <a:cs typeface="Courier New" pitchFamily="49" charset="0"/>
              </a:rPr>
              <a:t>gcd</a:t>
            </a:r>
            <a:r>
              <a:rPr lang="en-US" sz="2000" i="1" dirty="0" smtClean="0">
                <a:latin typeface="Courier New" pitchFamily="49" charset="0"/>
                <a:cs typeface="Courier New" pitchFamily="49" charset="0"/>
              </a:rPr>
              <a:t> function </a:t>
            </a:r>
          </a:p>
          <a:p>
            <a:pPr marL="0" indent="0">
              <a:lnSpc>
                <a:spcPct val="80000"/>
              </a:lnSpc>
              <a:buFont typeface="Wingdings" pitchFamily="2" charset="2"/>
              <a:buNone/>
            </a:pPr>
            <a:r>
              <a:rPr lang="en-US" sz="2000" dirty="0" smtClean="0">
                <a:latin typeface="Courier New" pitchFamily="49" charset="0"/>
                <a:cs typeface="Courier New" pitchFamily="49" charset="0"/>
              </a:rPr>
              <a:t>pre: m &gt; 0 </a:t>
            </a:r>
            <a:r>
              <a:rPr lang="en-US" sz="2000" i="1" dirty="0" smtClean="0">
                <a:latin typeface="Courier New" pitchFamily="49" charset="0"/>
                <a:cs typeface="Courier New" pitchFamily="49" charset="0"/>
              </a:rPr>
              <a:t>and</a:t>
            </a:r>
            <a:r>
              <a:rPr lang="en-US" sz="2000" dirty="0" smtClean="0">
                <a:latin typeface="Courier New" pitchFamily="49" charset="0"/>
                <a:cs typeface="Courier New" pitchFamily="49" charset="0"/>
              </a:rPr>
              <a:t> n &gt; 0</a:t>
            </a:r>
          </a:p>
          <a:p>
            <a:pPr marL="0" indent="0">
              <a:lnSpc>
                <a:spcPct val="80000"/>
              </a:lnSpc>
              <a:buFont typeface="Wingdings" pitchFamily="2" charset="2"/>
              <a:buNone/>
            </a:pP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param</a:t>
            </a:r>
            <a:r>
              <a:rPr lang="en-US" sz="2000" dirty="0" smtClean="0">
                <a:latin typeface="Courier New" pitchFamily="49" charset="0"/>
                <a:cs typeface="Courier New" pitchFamily="49" charset="0"/>
              </a:rPr>
              <a:t> m </a:t>
            </a:r>
            <a:r>
              <a:rPr lang="en-US" sz="2000" i="1" dirty="0" smtClean="0">
                <a:latin typeface="Courier New" pitchFamily="49" charset="0"/>
                <a:cs typeface="Courier New" pitchFamily="49" charset="0"/>
              </a:rPr>
              <a:t>The larger number</a:t>
            </a:r>
          </a:p>
          <a:p>
            <a:pPr marL="0" indent="0">
              <a:lnSpc>
                <a:spcPct val="80000"/>
              </a:lnSpc>
              <a:buFont typeface="Wingdings" pitchFamily="2" charset="2"/>
              <a:buNone/>
            </a:pP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param</a:t>
            </a:r>
            <a:r>
              <a:rPr lang="en-US" sz="2000" dirty="0" smtClean="0">
                <a:latin typeface="Courier New" pitchFamily="49" charset="0"/>
                <a:cs typeface="Courier New" pitchFamily="49" charset="0"/>
              </a:rPr>
              <a:t> n </a:t>
            </a:r>
            <a:r>
              <a:rPr lang="en-US" sz="2000" i="1" dirty="0" smtClean="0">
                <a:latin typeface="Courier New" pitchFamily="49" charset="0"/>
                <a:cs typeface="Courier New" pitchFamily="49" charset="0"/>
              </a:rPr>
              <a:t>The smaller number</a:t>
            </a:r>
          </a:p>
          <a:p>
            <a:pPr marL="0" indent="0">
              <a:lnSpc>
                <a:spcPct val="80000"/>
              </a:lnSpc>
              <a:buFont typeface="Wingdings" pitchFamily="2" charset="2"/>
              <a:buNone/>
            </a:pPr>
            <a:r>
              <a:rPr lang="en-US" sz="2000" dirty="0" smtClean="0">
                <a:latin typeface="Courier New" pitchFamily="49" charset="0"/>
                <a:cs typeface="Courier New" pitchFamily="49" charset="0"/>
              </a:rPr>
              <a:t>@return </a:t>
            </a:r>
            <a:r>
              <a:rPr lang="en-US" sz="2000" i="1" dirty="0" smtClean="0">
                <a:latin typeface="Courier New" pitchFamily="49" charset="0"/>
                <a:cs typeface="Courier New" pitchFamily="49" charset="0"/>
              </a:rPr>
              <a:t>Greatest common divisor of m and n</a:t>
            </a:r>
          </a:p>
          <a:p>
            <a:pPr marL="0" indent="0">
              <a:lnSpc>
                <a:spcPct val="80000"/>
              </a:lnSpc>
              <a:buFont typeface="Wingdings" pitchFamily="2" charset="2"/>
              <a:buNone/>
            </a:pPr>
            <a:r>
              <a:rPr lang="en-US" sz="2000" dirty="0" smtClean="0">
                <a:latin typeface="Courier New" pitchFamily="49" charset="0"/>
                <a:cs typeface="Courier New" pitchFamily="49" charset="0"/>
              </a:rPr>
              <a:t>*/</a:t>
            </a:r>
          </a:p>
          <a:p>
            <a:pPr marL="0" indent="0">
              <a:lnSpc>
                <a:spcPct val="80000"/>
              </a:lnSpc>
              <a:buFont typeface="Wingdings" pitchFamily="2" charset="2"/>
              <a:buNone/>
            </a:pP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gcd</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m,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n) {</a:t>
            </a:r>
          </a:p>
          <a:p>
            <a:pPr marL="0" indent="0">
              <a:lnSpc>
                <a:spcPct val="80000"/>
              </a:lnSpc>
              <a:buFont typeface="Wingdings" pitchFamily="2" charset="2"/>
              <a:buNone/>
            </a:pPr>
            <a:r>
              <a:rPr lang="en-US" sz="2000" dirty="0" smtClean="0">
                <a:latin typeface="Courier New" pitchFamily="49" charset="0"/>
                <a:cs typeface="Courier New" pitchFamily="49" charset="0"/>
              </a:rPr>
              <a:t>  if (m % n == 0)</a:t>
            </a:r>
          </a:p>
          <a:p>
            <a:pPr marL="0" indent="0">
              <a:lnSpc>
                <a:spcPct val="80000"/>
              </a:lnSpc>
              <a:buFont typeface="Wingdings" pitchFamily="2" charset="2"/>
              <a:buNone/>
            </a:pPr>
            <a:r>
              <a:rPr lang="en-US" sz="2000" dirty="0" smtClean="0">
                <a:latin typeface="Courier New" pitchFamily="49" charset="0"/>
                <a:cs typeface="Courier New" pitchFamily="49" charset="0"/>
              </a:rPr>
              <a:t>    return n;</a:t>
            </a:r>
          </a:p>
          <a:p>
            <a:pPr marL="0" indent="0">
              <a:lnSpc>
                <a:spcPct val="80000"/>
              </a:lnSpc>
              <a:buFont typeface="Wingdings" pitchFamily="2" charset="2"/>
              <a:buNone/>
            </a:pPr>
            <a:r>
              <a:rPr lang="en-US" sz="2000" dirty="0" smtClean="0">
                <a:latin typeface="Courier New" pitchFamily="49" charset="0"/>
                <a:cs typeface="Courier New" pitchFamily="49" charset="0"/>
              </a:rPr>
              <a:t>  else if (m &lt; n)</a:t>
            </a:r>
          </a:p>
          <a:p>
            <a:pPr marL="0" indent="0">
              <a:lnSpc>
                <a:spcPct val="80000"/>
              </a:lnSpc>
              <a:buFont typeface="Wingdings" pitchFamily="2" charset="2"/>
              <a:buNone/>
            </a:pPr>
            <a:r>
              <a:rPr lang="en-US" sz="2000" dirty="0" smtClean="0">
                <a:latin typeface="Courier New" pitchFamily="49" charset="0"/>
                <a:cs typeface="Courier New" pitchFamily="49" charset="0"/>
              </a:rPr>
              <a:t>    return </a:t>
            </a:r>
            <a:r>
              <a:rPr lang="en-US" sz="2000" dirty="0" err="1" smtClean="0">
                <a:latin typeface="Courier New" pitchFamily="49" charset="0"/>
                <a:cs typeface="Courier New" pitchFamily="49" charset="0"/>
              </a:rPr>
              <a:t>gcd</a:t>
            </a:r>
            <a:r>
              <a:rPr lang="en-US" sz="2000" dirty="0" smtClean="0">
                <a:latin typeface="Courier New" pitchFamily="49" charset="0"/>
                <a:cs typeface="Courier New" pitchFamily="49" charset="0"/>
              </a:rPr>
              <a:t>(n, m); // </a:t>
            </a:r>
            <a:r>
              <a:rPr lang="en-US" sz="2000" i="1" dirty="0" smtClean="0">
                <a:latin typeface="Courier New" pitchFamily="49" charset="0"/>
                <a:cs typeface="Courier New" pitchFamily="49" charset="0"/>
              </a:rPr>
              <a:t>Transpose arguments</a:t>
            </a:r>
            <a:endParaRPr lang="en-US" sz="2000" dirty="0" smtClean="0">
              <a:latin typeface="Courier New" pitchFamily="49" charset="0"/>
              <a:cs typeface="Courier New" pitchFamily="49" charset="0"/>
            </a:endParaRPr>
          </a:p>
          <a:p>
            <a:pPr marL="0" indent="0">
              <a:lnSpc>
                <a:spcPct val="80000"/>
              </a:lnSpc>
              <a:buFont typeface="Wingdings" pitchFamily="2" charset="2"/>
              <a:buNone/>
            </a:pPr>
            <a:r>
              <a:rPr lang="en-US" sz="2000" dirty="0" smtClean="0">
                <a:latin typeface="Courier New" pitchFamily="49" charset="0"/>
                <a:cs typeface="Courier New" pitchFamily="49" charset="0"/>
              </a:rPr>
              <a:t>  else</a:t>
            </a:r>
          </a:p>
          <a:p>
            <a:pPr marL="0" indent="0">
              <a:lnSpc>
                <a:spcPct val="80000"/>
              </a:lnSpc>
              <a:buFont typeface="Wingdings" pitchFamily="2" charset="2"/>
              <a:buNone/>
            </a:pPr>
            <a:r>
              <a:rPr lang="en-US" sz="2000" dirty="0" smtClean="0">
                <a:latin typeface="Courier New" pitchFamily="49" charset="0"/>
                <a:cs typeface="Courier New" pitchFamily="49" charset="0"/>
              </a:rPr>
              <a:t>    return </a:t>
            </a:r>
            <a:r>
              <a:rPr lang="en-US" sz="2000" dirty="0" err="1" smtClean="0">
                <a:latin typeface="Courier New" pitchFamily="49" charset="0"/>
                <a:cs typeface="Courier New" pitchFamily="49" charset="0"/>
              </a:rPr>
              <a:t>gcd</a:t>
            </a:r>
            <a:r>
              <a:rPr lang="en-US" sz="2000" dirty="0" smtClean="0">
                <a:latin typeface="Courier New" pitchFamily="49" charset="0"/>
                <a:cs typeface="Courier New" pitchFamily="49" charset="0"/>
              </a:rPr>
              <a:t>(n, m % n);</a:t>
            </a:r>
          </a:p>
          <a:p>
            <a:pPr marL="0" indent="0">
              <a:lnSpc>
                <a:spcPct val="80000"/>
              </a:lnSpc>
              <a:buFont typeface="Wingdings" pitchFamily="2" charset="2"/>
              <a:buNone/>
            </a:pPr>
            <a:r>
              <a:rPr lang="en-US" sz="20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4"/>
          <p:cNvSpPr>
            <a:spLocks noGrp="1"/>
          </p:cNvSpPr>
          <p:nvPr>
            <p:ph type="body" idx="1"/>
          </p:nvPr>
        </p:nvSpPr>
        <p:spPr/>
        <p:txBody>
          <a:bodyPr/>
          <a:lstStyle/>
          <a:p>
            <a:r>
              <a:rPr lang="en-US" smtClean="0"/>
              <a:t>Section 7.1</a:t>
            </a:r>
          </a:p>
        </p:txBody>
      </p:sp>
      <p:sp>
        <p:nvSpPr>
          <p:cNvPr id="17410" name="Title 3"/>
          <p:cNvSpPr>
            <a:spLocks noGrp="1"/>
          </p:cNvSpPr>
          <p:nvPr>
            <p:ph type="title"/>
          </p:nvPr>
        </p:nvSpPr>
        <p:spPr/>
        <p:txBody>
          <a:bodyPr/>
          <a:lstStyle/>
          <a:p>
            <a:r>
              <a:rPr lang="en-US" smtClean="0"/>
              <a:t>Recursive Thinking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12775" y="228600"/>
            <a:ext cx="8153400" cy="990600"/>
          </a:xfrm>
        </p:spPr>
        <p:txBody>
          <a:bodyPr/>
          <a:lstStyle/>
          <a:p>
            <a:r>
              <a:rPr lang="en-US" b="1" smtClean="0"/>
              <a:t>Recursion Versus Iteration</a:t>
            </a:r>
          </a:p>
        </p:txBody>
      </p:sp>
      <p:sp>
        <p:nvSpPr>
          <p:cNvPr id="14341" name="Rectangle 3"/>
          <p:cNvSpPr>
            <a:spLocks noGrp="1" noChangeArrowheads="1"/>
          </p:cNvSpPr>
          <p:nvPr>
            <p:ph sz="quarter" idx="1"/>
          </p:nvPr>
        </p:nvSpPr>
        <p:spPr>
          <a:xfrm>
            <a:off x="612775" y="1600200"/>
            <a:ext cx="8153400" cy="4953000"/>
          </a:xfrm>
        </p:spPr>
        <p:txBody>
          <a:bodyPr>
            <a:normAutofit fontScale="92500"/>
          </a:bodyPr>
          <a:lstStyle/>
          <a:p>
            <a:pPr marL="320040" indent="-320040" fontAlgn="auto">
              <a:spcAft>
                <a:spcPts val="0"/>
              </a:spcAft>
              <a:buFont typeface="Wingdings"/>
              <a:buChar char=""/>
              <a:defRPr/>
            </a:pPr>
            <a:r>
              <a:rPr lang="en-US" dirty="0" smtClean="0"/>
              <a:t>There are similarities between recursion and iteration</a:t>
            </a:r>
          </a:p>
          <a:p>
            <a:pPr marL="320040" indent="-320040" fontAlgn="auto">
              <a:spcAft>
                <a:spcPts val="0"/>
              </a:spcAft>
              <a:buFont typeface="Wingdings"/>
              <a:buChar char=""/>
              <a:defRPr/>
            </a:pPr>
            <a:r>
              <a:rPr lang="en-US" dirty="0" smtClean="0"/>
              <a:t>In iteration, a loop repetition condition determines whether to repeat the loop body or exit from the loop</a:t>
            </a:r>
          </a:p>
          <a:p>
            <a:pPr marL="320040" indent="-320040" fontAlgn="auto">
              <a:spcAft>
                <a:spcPts val="0"/>
              </a:spcAft>
              <a:buFont typeface="Wingdings"/>
              <a:buChar char=""/>
              <a:defRPr/>
            </a:pPr>
            <a:r>
              <a:rPr lang="en-US" dirty="0" smtClean="0"/>
              <a:t>In recursion, the condition usually tests for a base case </a:t>
            </a:r>
          </a:p>
          <a:p>
            <a:pPr marL="320040" indent="-320040" fontAlgn="auto">
              <a:spcAft>
                <a:spcPts val="0"/>
              </a:spcAft>
              <a:buFont typeface="Wingdings"/>
              <a:buChar char=""/>
              <a:defRPr/>
            </a:pPr>
            <a:r>
              <a:rPr lang="en-US" dirty="0" smtClean="0"/>
              <a:t>There is always an iterative solution to a problem that is solvable by recursion</a:t>
            </a:r>
          </a:p>
          <a:p>
            <a:pPr marL="320040" indent="-320040" fontAlgn="auto">
              <a:spcAft>
                <a:spcPts val="0"/>
              </a:spcAft>
              <a:buFont typeface="Wingdings"/>
              <a:buChar char=""/>
              <a:defRPr/>
            </a:pPr>
            <a:r>
              <a:rPr lang="en-US" dirty="0" smtClean="0"/>
              <a:t>A recursive algorithm may be simpler than an iterative algorithm and thus easier to write, code, debug, and read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a:t>Tail Recursion or Last-Line </a:t>
            </a:r>
            <a:r>
              <a:rPr lang="en-US" b="1" dirty="0" smtClean="0"/>
              <a:t>Recursion</a:t>
            </a:r>
            <a:endParaRPr lang="en-US" dirty="0"/>
          </a:p>
        </p:txBody>
      </p:sp>
      <p:sp>
        <p:nvSpPr>
          <p:cNvPr id="3" name="Slide Number Placeholder 2"/>
          <p:cNvSpPr>
            <a:spLocks noGrp="1"/>
          </p:cNvSpPr>
          <p:nvPr>
            <p:ph type="sldNum" sz="quarter" idx="10"/>
          </p:nvPr>
        </p:nvSpPr>
        <p:spPr/>
        <p:txBody>
          <a:bodyPr>
            <a:normAutofit fontScale="85000" lnSpcReduction="20000"/>
          </a:bodyPr>
          <a:lstStyle/>
          <a:p>
            <a:pPr>
              <a:defRPr/>
            </a:pPr>
            <a:fld id="{2AC8865A-C374-4882-A58B-87C8AC47A313}" type="slidenum">
              <a:rPr lang="en-US"/>
              <a:pPr>
                <a:defRPr/>
              </a:pPr>
              <a:t>41</a:t>
            </a:fld>
            <a:endParaRPr lang="en-US" dirty="0"/>
          </a:p>
        </p:txBody>
      </p:sp>
      <p:sp>
        <p:nvSpPr>
          <p:cNvPr id="4" name="Content Placeholder 3"/>
          <p:cNvSpPr>
            <a:spLocks noGrp="1"/>
          </p:cNvSpPr>
          <p:nvPr>
            <p:ph sz="quarter" idx="1"/>
          </p:nvPr>
        </p:nvSpPr>
        <p:spPr>
          <a:xfrm>
            <a:off x="612775" y="1600200"/>
            <a:ext cx="8153400" cy="4953000"/>
          </a:xfrm>
        </p:spPr>
        <p:txBody>
          <a:bodyPr>
            <a:normAutofit/>
          </a:bodyPr>
          <a:lstStyle/>
          <a:p>
            <a:pPr>
              <a:lnSpc>
                <a:spcPct val="90000"/>
              </a:lnSpc>
            </a:pPr>
            <a:r>
              <a:rPr lang="en-US" sz="2500" smtClean="0"/>
              <a:t>Most of the recursive algorithms and functions you have seen so far are examples of </a:t>
            </a:r>
            <a:r>
              <a:rPr lang="en-US" sz="2500" i="1" smtClean="0"/>
              <a:t>tail recursion </a:t>
            </a:r>
            <a:r>
              <a:rPr lang="en-US" sz="2500" smtClean="0"/>
              <a:t>or </a:t>
            </a:r>
            <a:r>
              <a:rPr lang="en-US" sz="2500" i="1" smtClean="0"/>
              <a:t>last-line recursion</a:t>
            </a:r>
            <a:r>
              <a:rPr lang="en-US" sz="2500" smtClean="0"/>
              <a:t> </a:t>
            </a:r>
          </a:p>
          <a:p>
            <a:pPr>
              <a:lnSpc>
                <a:spcPct val="90000"/>
              </a:lnSpc>
            </a:pPr>
            <a:r>
              <a:rPr lang="en-US" sz="2500" smtClean="0"/>
              <a:t>In these algorithms, there is a single recursive call and it is the last line of the function, such as in the factorial function:</a:t>
            </a:r>
          </a:p>
          <a:p>
            <a:pPr>
              <a:lnSpc>
                <a:spcPct val="90000"/>
              </a:lnSpc>
            </a:pPr>
            <a:endParaRPr lang="en-US" sz="2500" smtClean="0"/>
          </a:p>
          <a:p>
            <a:pPr>
              <a:lnSpc>
                <a:spcPct val="90000"/>
              </a:lnSpc>
              <a:buFont typeface="Wingdings" pitchFamily="2" charset="2"/>
              <a:buNone/>
            </a:pPr>
            <a:r>
              <a:rPr lang="en-US" sz="2000" smtClean="0">
                <a:latin typeface="Courier New" pitchFamily="49" charset="0"/>
                <a:cs typeface="Courier New" pitchFamily="49" charset="0"/>
              </a:rPr>
              <a:t>int factorial(int n) {</a:t>
            </a:r>
          </a:p>
          <a:p>
            <a:pPr>
              <a:lnSpc>
                <a:spcPct val="90000"/>
              </a:lnSpc>
              <a:buFont typeface="Wingdings" pitchFamily="2" charset="2"/>
              <a:buNone/>
            </a:pPr>
            <a:r>
              <a:rPr lang="en-US" sz="2000" smtClean="0">
                <a:latin typeface="Courier New" pitchFamily="49" charset="0"/>
                <a:cs typeface="Courier New" pitchFamily="49" charset="0"/>
              </a:rPr>
              <a:t>  if (n == 0)</a:t>
            </a:r>
          </a:p>
          <a:p>
            <a:pPr>
              <a:lnSpc>
                <a:spcPct val="90000"/>
              </a:lnSpc>
              <a:buFont typeface="Wingdings" pitchFamily="2" charset="2"/>
              <a:buNone/>
            </a:pPr>
            <a:r>
              <a:rPr lang="en-US" sz="2000" smtClean="0">
                <a:latin typeface="Courier New" pitchFamily="49" charset="0"/>
                <a:cs typeface="Courier New" pitchFamily="49" charset="0"/>
              </a:rPr>
              <a:t>    return 1;</a:t>
            </a:r>
          </a:p>
          <a:p>
            <a:pPr>
              <a:lnSpc>
                <a:spcPct val="90000"/>
              </a:lnSpc>
              <a:buFont typeface="Wingdings" pitchFamily="2" charset="2"/>
              <a:buNone/>
            </a:pPr>
            <a:r>
              <a:rPr lang="en-US" sz="2000" smtClean="0">
                <a:latin typeface="Courier New" pitchFamily="49" charset="0"/>
                <a:cs typeface="Courier New" pitchFamily="49" charset="0"/>
              </a:rPr>
              <a:t>  else</a:t>
            </a:r>
          </a:p>
          <a:p>
            <a:pPr>
              <a:lnSpc>
                <a:spcPct val="90000"/>
              </a:lnSpc>
              <a:buFont typeface="Wingdings" pitchFamily="2" charset="2"/>
              <a:buNone/>
            </a:pPr>
            <a:r>
              <a:rPr lang="en-US" sz="2000" smtClean="0">
                <a:latin typeface="Courier New" pitchFamily="49" charset="0"/>
                <a:cs typeface="Courier New" pitchFamily="49" charset="0"/>
              </a:rPr>
              <a:t>    return n * factorial(n – 1);</a:t>
            </a:r>
          </a:p>
          <a:p>
            <a:pPr>
              <a:lnSpc>
                <a:spcPct val="90000"/>
              </a:lnSpc>
              <a:buFont typeface="Wingdings" pitchFamily="2" charset="2"/>
              <a:buNone/>
            </a:pPr>
            <a:r>
              <a:rPr lang="en-US" sz="2000" smtClean="0">
                <a:latin typeface="Courier New" pitchFamily="49" charset="0"/>
                <a:cs typeface="Courier New" pitchFamily="49" charset="0"/>
              </a:rPr>
              <a:t>}</a:t>
            </a:r>
          </a:p>
          <a:p>
            <a:pPr>
              <a:lnSpc>
                <a:spcPct val="90000"/>
              </a:lnSpc>
            </a:pPr>
            <a:r>
              <a:rPr lang="en-US" sz="2500" smtClean="0"/>
              <a:t>It is a straightforward process to turn such a function into an iterative one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12775" y="228600"/>
            <a:ext cx="8153400" cy="990600"/>
          </a:xfrm>
        </p:spPr>
        <p:txBody>
          <a:bodyPr/>
          <a:lstStyle/>
          <a:p>
            <a:r>
              <a:rPr lang="en-US" b="1" smtClean="0"/>
              <a:t>Iterative </a:t>
            </a:r>
            <a:r>
              <a:rPr lang="en-US" smtClean="0">
                <a:latin typeface="Courier New" pitchFamily="49" charset="0"/>
                <a:cs typeface="Courier New" pitchFamily="49" charset="0"/>
              </a:rPr>
              <a:t>factorial</a:t>
            </a:r>
            <a:r>
              <a:rPr lang="en-US" b="1" smtClean="0"/>
              <a:t> function</a:t>
            </a:r>
          </a:p>
        </p:txBody>
      </p:sp>
      <p:sp>
        <p:nvSpPr>
          <p:cNvPr id="2" name="Content Placeholder 1"/>
          <p:cNvSpPr>
            <a:spLocks noGrp="1"/>
          </p:cNvSpPr>
          <p:nvPr>
            <p:ph sz="quarter" idx="1"/>
          </p:nvPr>
        </p:nvSpPr>
        <p:spPr>
          <a:xfrm>
            <a:off x="612775" y="1600200"/>
            <a:ext cx="8153400" cy="4953000"/>
          </a:xfrm>
        </p:spPr>
        <p:txBody>
          <a:bodyPr>
            <a:normAutofit/>
          </a:bodyPr>
          <a:lstStyle/>
          <a:p>
            <a:pPr marL="0" indent="0" fontAlgn="auto">
              <a:spcAft>
                <a:spcPts val="0"/>
              </a:spcAft>
              <a:buFont typeface="Wingdings"/>
              <a:buNone/>
              <a:defRPr/>
            </a:pPr>
            <a:r>
              <a:rPr lang="en-US" sz="1800" dirty="0">
                <a:latin typeface="Courier New" pitchFamily="49" charset="0"/>
                <a:cs typeface="Courier New" pitchFamily="49" charset="0"/>
              </a:rPr>
              <a:t>/** </a:t>
            </a:r>
            <a:r>
              <a:rPr lang="en-US" sz="1800" i="1" dirty="0">
                <a:latin typeface="Courier New" pitchFamily="49" charset="0"/>
                <a:cs typeface="Courier New" pitchFamily="49" charset="0"/>
              </a:rPr>
              <a:t>Iterative factorial function.</a:t>
            </a:r>
          </a:p>
          <a:p>
            <a:pPr marL="0" indent="0" fontAlgn="auto">
              <a:spcAft>
                <a:spcPts val="0"/>
              </a:spcAft>
              <a:buFont typeface="Wingdings"/>
              <a:buNone/>
              <a:defRPr/>
            </a:pPr>
            <a:r>
              <a:rPr lang="en-US" sz="1800" i="1" dirty="0">
                <a:latin typeface="Courier New" pitchFamily="49" charset="0"/>
                <a:cs typeface="Courier New" pitchFamily="49" charset="0"/>
              </a:rPr>
              <a:t>    pre: n &gt;= 0</a:t>
            </a:r>
          </a:p>
          <a:p>
            <a:pPr marL="0" indent="0" fontAlgn="auto">
              <a:spcAft>
                <a:spcPts val="0"/>
              </a:spcAft>
              <a:buFont typeface="Wingdings"/>
              <a:buNone/>
              <a:defRPr/>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param</a:t>
            </a:r>
            <a:r>
              <a:rPr lang="en-US" sz="1800" dirty="0">
                <a:latin typeface="Courier New" pitchFamily="49" charset="0"/>
                <a:cs typeface="Courier New" pitchFamily="49" charset="0"/>
              </a:rPr>
              <a:t> n </a:t>
            </a:r>
            <a:r>
              <a:rPr lang="en-US" sz="1800" i="1" dirty="0">
                <a:latin typeface="Courier New" pitchFamily="49" charset="0"/>
                <a:cs typeface="Courier New" pitchFamily="49" charset="0"/>
              </a:rPr>
              <a:t>The integer whose factorial is being computed</a:t>
            </a:r>
          </a:p>
          <a:p>
            <a:pPr marL="0" indent="0" fontAlgn="auto">
              <a:spcAft>
                <a:spcPts val="0"/>
              </a:spcAft>
              <a:buFont typeface="Wingdings"/>
              <a:buNone/>
              <a:defRPr/>
            </a:pPr>
            <a:r>
              <a:rPr lang="en-US" sz="1800" dirty="0">
                <a:latin typeface="Courier New" pitchFamily="49" charset="0"/>
                <a:cs typeface="Courier New" pitchFamily="49" charset="0"/>
              </a:rPr>
              <a:t>    @return n!</a:t>
            </a:r>
          </a:p>
          <a:p>
            <a:pPr marL="0" indent="0" fontAlgn="auto">
              <a:spcAft>
                <a:spcPts val="0"/>
              </a:spcAft>
              <a:buFont typeface="Wingdings"/>
              <a:buNone/>
              <a:defRPr/>
            </a:pPr>
            <a:r>
              <a:rPr lang="en-US" sz="1800" dirty="0">
                <a:latin typeface="Courier New" pitchFamily="49" charset="0"/>
                <a:cs typeface="Courier New" pitchFamily="49" charset="0"/>
              </a:rPr>
              <a:t>*/</a:t>
            </a:r>
          </a:p>
          <a:p>
            <a:pPr marL="0" indent="0" fontAlgn="auto">
              <a:spcAft>
                <a:spcPts val="0"/>
              </a:spcAft>
              <a:buFont typeface="Wingdings"/>
              <a:buNone/>
              <a:defRPr/>
            </a:pP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factorial_iter</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n) {</a:t>
            </a:r>
          </a:p>
          <a:p>
            <a:pPr marL="0" indent="0" fontAlgn="auto">
              <a:spcAft>
                <a:spcPts val="0"/>
              </a:spcAft>
              <a:buFont typeface="Wingdings"/>
              <a:buNone/>
              <a:defRPr/>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result = 1;</a:t>
            </a:r>
          </a:p>
          <a:p>
            <a:pPr marL="0" indent="0" fontAlgn="auto">
              <a:spcAft>
                <a:spcPts val="0"/>
              </a:spcAft>
              <a:buFont typeface="Wingdings"/>
              <a:buNone/>
              <a:defRPr/>
            </a:pPr>
            <a:r>
              <a:rPr lang="en-US" sz="1800" dirty="0">
                <a:latin typeface="Courier New" pitchFamily="49" charset="0"/>
                <a:cs typeface="Courier New" pitchFamily="49" charset="0"/>
              </a:rPr>
              <a:t>    for (</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k = 1; k &lt;= n; k++)</a:t>
            </a:r>
          </a:p>
          <a:p>
            <a:pPr marL="0" indent="0" fontAlgn="auto">
              <a:spcAft>
                <a:spcPts val="0"/>
              </a:spcAft>
              <a:buFont typeface="Wingdings"/>
              <a:buNone/>
              <a:defRPr/>
            </a:pPr>
            <a:r>
              <a:rPr lang="en-US" sz="1800" dirty="0">
                <a:latin typeface="Courier New" pitchFamily="49" charset="0"/>
                <a:cs typeface="Courier New" pitchFamily="49" charset="0"/>
              </a:rPr>
              <a:t>	 result = result * k;</a:t>
            </a:r>
          </a:p>
          <a:p>
            <a:pPr marL="0" indent="0" fontAlgn="auto">
              <a:spcAft>
                <a:spcPts val="0"/>
              </a:spcAft>
              <a:buFont typeface="Wingdings"/>
              <a:buNone/>
              <a:defRPr/>
            </a:pPr>
            <a:r>
              <a:rPr lang="en-US" sz="1800" dirty="0">
                <a:latin typeface="Courier New" pitchFamily="49" charset="0"/>
                <a:cs typeface="Courier New" pitchFamily="49" charset="0"/>
              </a:rPr>
              <a:t>    return result;</a:t>
            </a:r>
          </a:p>
          <a:p>
            <a:pPr marL="0" indent="0" fontAlgn="auto">
              <a:spcAft>
                <a:spcPts val="0"/>
              </a:spcAft>
              <a:buFont typeface="Wingdings"/>
              <a:buNone/>
              <a:defRPr/>
            </a:pPr>
            <a:r>
              <a:rPr lang="en-US" sz="1800" dirty="0">
                <a:latin typeface="Courier New" pitchFamily="49" charset="0"/>
                <a:cs typeface="Courier New" pitchFamily="49" charset="0"/>
              </a:rPr>
              <a:t>}</a:t>
            </a:r>
          </a:p>
          <a:p>
            <a:pPr marL="320040" indent="-320040" fontAlgn="auto">
              <a:spcAft>
                <a:spcPts val="0"/>
              </a:spcAft>
              <a:buFont typeface="Wingdings"/>
              <a:buChar char=""/>
              <a:defRPr/>
            </a:pPr>
            <a:endParaRPr lang="en-US" dirty="0">
              <a:latin typeface="Courier New" pitchFamily="49" charset="0"/>
              <a:cs typeface="Courier New" pitchFamily="49" charset="0"/>
            </a:endParaRPr>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12775" y="228600"/>
            <a:ext cx="8153400" cy="990600"/>
          </a:xfrm>
        </p:spPr>
        <p:txBody>
          <a:bodyPr/>
          <a:lstStyle/>
          <a:p>
            <a:r>
              <a:rPr lang="en-US" b="1" smtClean="0"/>
              <a:t>Efficiency of Recursion</a:t>
            </a:r>
          </a:p>
        </p:txBody>
      </p:sp>
      <p:sp>
        <p:nvSpPr>
          <p:cNvPr id="16389" name="Rectangle 3"/>
          <p:cNvSpPr>
            <a:spLocks noGrp="1" noChangeArrowheads="1"/>
          </p:cNvSpPr>
          <p:nvPr>
            <p:ph sz="quarter" idx="1"/>
          </p:nvPr>
        </p:nvSpPr>
        <p:spPr>
          <a:xfrm>
            <a:off x="612775" y="1600200"/>
            <a:ext cx="8153400" cy="5105400"/>
          </a:xfrm>
        </p:spPr>
        <p:txBody>
          <a:bodyPr>
            <a:normAutofit fontScale="85000" lnSpcReduction="20000"/>
          </a:bodyPr>
          <a:lstStyle/>
          <a:p>
            <a:pPr marL="320040" indent="-320040" fontAlgn="auto">
              <a:spcAft>
                <a:spcPts val="0"/>
              </a:spcAft>
              <a:buFont typeface="Wingdings"/>
              <a:buChar char=""/>
              <a:defRPr/>
            </a:pPr>
            <a:r>
              <a:rPr lang="en-US" dirty="0" smtClean="0"/>
              <a:t>Comparing our two factorial algorithms, the </a:t>
            </a:r>
            <a:r>
              <a:rPr lang="en-US" dirty="0"/>
              <a:t>iterative </a:t>
            </a:r>
            <a:r>
              <a:rPr lang="en-US" dirty="0" smtClean="0"/>
              <a:t>function may </a:t>
            </a:r>
            <a:r>
              <a:rPr lang="en-US" dirty="0"/>
              <a:t>be slightly less readable than the recursive </a:t>
            </a:r>
            <a:r>
              <a:rPr lang="en-US" dirty="0" smtClean="0"/>
              <a:t>function, but </a:t>
            </a:r>
            <a:r>
              <a:rPr lang="en-US" dirty="0"/>
              <a:t>not </a:t>
            </a:r>
            <a:r>
              <a:rPr lang="en-US" dirty="0" smtClean="0"/>
              <a:t>much </a:t>
            </a:r>
          </a:p>
          <a:p>
            <a:pPr marL="320040" indent="-320040" fontAlgn="auto">
              <a:spcAft>
                <a:spcPts val="0"/>
              </a:spcAft>
              <a:buFont typeface="Wingdings"/>
              <a:buChar char=""/>
              <a:defRPr/>
            </a:pPr>
            <a:r>
              <a:rPr lang="en-US" dirty="0" smtClean="0"/>
              <a:t>In </a:t>
            </a:r>
            <a:r>
              <a:rPr lang="en-US" dirty="0"/>
              <a:t>terms of efficiency, both algorithms are </a:t>
            </a:r>
            <a:r>
              <a:rPr lang="en-US" b="1" dirty="0"/>
              <a:t>O</a:t>
            </a:r>
            <a:r>
              <a:rPr lang="en-US" dirty="0"/>
              <a:t>(</a:t>
            </a:r>
            <a:r>
              <a:rPr lang="en-US" i="1" dirty="0"/>
              <a:t>n</a:t>
            </a:r>
            <a:r>
              <a:rPr lang="en-US" dirty="0"/>
              <a:t>), because the </a:t>
            </a:r>
            <a:r>
              <a:rPr lang="en-US" dirty="0" smtClean="0"/>
              <a:t>number of </a:t>
            </a:r>
            <a:r>
              <a:rPr lang="en-US" dirty="0"/>
              <a:t>loop repetitions or recursive calls increases linearly with </a:t>
            </a:r>
            <a:r>
              <a:rPr lang="en-US" dirty="0" smtClean="0"/>
              <a:t>n </a:t>
            </a:r>
          </a:p>
          <a:p>
            <a:pPr marL="320040" indent="-320040" fontAlgn="auto">
              <a:spcAft>
                <a:spcPts val="0"/>
              </a:spcAft>
              <a:buFont typeface="Wingdings"/>
              <a:buChar char=""/>
              <a:defRPr/>
            </a:pPr>
            <a:r>
              <a:rPr lang="en-US" dirty="0" smtClean="0"/>
              <a:t>The iterative version </a:t>
            </a:r>
            <a:r>
              <a:rPr lang="en-US" dirty="0"/>
              <a:t>is probably </a:t>
            </a:r>
            <a:r>
              <a:rPr lang="en-US" dirty="0" smtClean="0"/>
              <a:t>faster (but not significantly), </a:t>
            </a:r>
            <a:r>
              <a:rPr lang="en-US" dirty="0"/>
              <a:t>because the overhead for a function call and return </a:t>
            </a:r>
            <a:r>
              <a:rPr lang="en-US" dirty="0" smtClean="0"/>
              <a:t>would be </a:t>
            </a:r>
            <a:r>
              <a:rPr lang="en-US" dirty="0"/>
              <a:t>greater than the overhead for loop repetition (testing and incrementing the </a:t>
            </a:r>
            <a:r>
              <a:rPr lang="en-US" dirty="0" smtClean="0"/>
              <a:t>loop control </a:t>
            </a:r>
            <a:r>
              <a:rPr lang="en-US" dirty="0"/>
              <a:t>variable</a:t>
            </a:r>
            <a:r>
              <a:rPr lang="en-US" dirty="0" smtClean="0"/>
              <a:t>) </a:t>
            </a:r>
          </a:p>
          <a:p>
            <a:pPr marL="320040" indent="-320040" fontAlgn="auto">
              <a:spcAft>
                <a:spcPts val="0"/>
              </a:spcAft>
              <a:buFont typeface="Wingdings"/>
              <a:buChar char=""/>
              <a:defRPr/>
            </a:pPr>
            <a:r>
              <a:rPr lang="en-US" dirty="0" smtClean="0"/>
              <a:t>Generally</a:t>
            </a:r>
            <a:r>
              <a:rPr lang="en-US" dirty="0"/>
              <a:t>, if it </a:t>
            </a:r>
            <a:r>
              <a:rPr lang="en-US" dirty="0" smtClean="0"/>
              <a:t>is easier </a:t>
            </a:r>
            <a:r>
              <a:rPr lang="en-US" dirty="0"/>
              <a:t>to conceptualize an algorithm using recursion, then you should code it as </a:t>
            </a:r>
            <a:r>
              <a:rPr lang="en-US" dirty="0" smtClean="0"/>
              <a:t>a recursive </a:t>
            </a:r>
            <a:r>
              <a:rPr lang="en-US" dirty="0"/>
              <a:t>function, because the reduction in efficiency does not outweigh the </a:t>
            </a:r>
            <a:r>
              <a:rPr lang="en-US" dirty="0" smtClean="0"/>
              <a:t>advantage of </a:t>
            </a:r>
            <a:r>
              <a:rPr lang="en-US" dirty="0"/>
              <a:t>readable code that is easy to </a:t>
            </a:r>
            <a:r>
              <a:rPr lang="en-US" dirty="0" smtClean="0"/>
              <a:t>debug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12775" y="228600"/>
            <a:ext cx="8153400" cy="990600"/>
          </a:xfrm>
        </p:spPr>
        <p:txBody>
          <a:bodyPr/>
          <a:lstStyle/>
          <a:p>
            <a:r>
              <a:rPr lang="en-US" b="1" smtClean="0"/>
              <a:t>Efficiency of Recursion (cont.)</a:t>
            </a:r>
          </a:p>
        </p:txBody>
      </p:sp>
      <p:sp>
        <p:nvSpPr>
          <p:cNvPr id="58370" name="Rectangle 3"/>
          <p:cNvSpPr>
            <a:spLocks noGrp="1" noChangeArrowheads="1"/>
          </p:cNvSpPr>
          <p:nvPr>
            <p:ph sz="quarter" idx="1"/>
          </p:nvPr>
        </p:nvSpPr>
        <p:spPr>
          <a:xfrm>
            <a:off x="612775" y="1600200"/>
            <a:ext cx="8153400" cy="5105400"/>
          </a:xfrm>
        </p:spPr>
        <p:txBody>
          <a:bodyPr/>
          <a:lstStyle/>
          <a:p>
            <a:r>
              <a:rPr lang="en-US" dirty="0" smtClean="0"/>
              <a:t>Memory usage </a:t>
            </a:r>
          </a:p>
          <a:p>
            <a:pPr lvl="1"/>
            <a:r>
              <a:rPr lang="en-US" dirty="0" smtClean="0"/>
              <a:t>A recursive version can require significantly more memory that an iterative version because of the need to save local variables and parameters on a stack</a:t>
            </a:r>
          </a:p>
          <a:p>
            <a:r>
              <a:rPr lang="en-US" dirty="0" smtClean="0"/>
              <a:t>The next example illustrates a simple recursive solution that is very inefficient in terms of time and memory utilization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12775" y="228600"/>
            <a:ext cx="8153400" cy="990600"/>
          </a:xfrm>
        </p:spPr>
        <p:txBody>
          <a:bodyPr/>
          <a:lstStyle/>
          <a:p>
            <a:r>
              <a:rPr lang="en-US" b="1" smtClean="0"/>
              <a:t>Fibonacci Numbers</a:t>
            </a:r>
          </a:p>
        </p:txBody>
      </p:sp>
      <p:sp>
        <p:nvSpPr>
          <p:cNvPr id="59394" name="Content Placeholder 2"/>
          <p:cNvSpPr>
            <a:spLocks noGrp="1"/>
          </p:cNvSpPr>
          <p:nvPr>
            <p:ph sz="quarter" idx="1"/>
          </p:nvPr>
        </p:nvSpPr>
        <p:spPr>
          <a:xfrm>
            <a:off x="612775" y="1600200"/>
            <a:ext cx="8153400" cy="4953000"/>
          </a:xfrm>
        </p:spPr>
        <p:txBody>
          <a:bodyPr/>
          <a:lstStyle/>
          <a:p>
            <a:r>
              <a:rPr lang="en-US" smtClean="0"/>
              <a:t>Fibonacci numbers are a sequence of numbers that were invented to model the growth of a rabbit colony</a:t>
            </a:r>
          </a:p>
          <a:p>
            <a:pPr>
              <a:buFont typeface="Wingdings" pitchFamily="2" charset="2"/>
              <a:buNone/>
            </a:pPr>
            <a:r>
              <a:rPr lang="en-US" smtClean="0"/>
              <a:t>		</a:t>
            </a:r>
            <a:r>
              <a:rPr lang="en-US" sz="2800" smtClean="0"/>
              <a:t>fib</a:t>
            </a:r>
            <a:r>
              <a:rPr lang="en-US" sz="2800" baseline="-25000" smtClean="0"/>
              <a:t>1</a:t>
            </a:r>
            <a:r>
              <a:rPr lang="en-US" sz="2800" smtClean="0"/>
              <a:t> = 1</a:t>
            </a:r>
          </a:p>
          <a:p>
            <a:pPr>
              <a:buFont typeface="Wingdings" pitchFamily="2" charset="2"/>
              <a:buNone/>
            </a:pPr>
            <a:r>
              <a:rPr lang="en-US" sz="2800" smtClean="0"/>
              <a:t>		fib</a:t>
            </a:r>
            <a:r>
              <a:rPr lang="en-US" sz="2800" baseline="-25000" smtClean="0"/>
              <a:t>2</a:t>
            </a:r>
            <a:r>
              <a:rPr lang="en-US" sz="2800" smtClean="0"/>
              <a:t> = 1</a:t>
            </a:r>
          </a:p>
          <a:p>
            <a:pPr>
              <a:buFont typeface="Wingdings" pitchFamily="2" charset="2"/>
              <a:buNone/>
            </a:pPr>
            <a:r>
              <a:rPr lang="en-US" sz="2800" smtClean="0"/>
              <a:t>		fib</a:t>
            </a:r>
            <a:r>
              <a:rPr lang="en-US" sz="2800" baseline="-25000" smtClean="0"/>
              <a:t>n</a:t>
            </a:r>
            <a:r>
              <a:rPr lang="en-US" sz="2800" smtClean="0"/>
              <a:t> = fib</a:t>
            </a:r>
            <a:r>
              <a:rPr lang="en-US" sz="2800" baseline="-25000" smtClean="0"/>
              <a:t>n-1</a:t>
            </a:r>
            <a:r>
              <a:rPr lang="en-US" sz="2800" smtClean="0"/>
              <a:t> + fib</a:t>
            </a:r>
            <a:r>
              <a:rPr lang="en-US" sz="2800" baseline="-25000" smtClean="0"/>
              <a:t>n-2</a:t>
            </a:r>
          </a:p>
          <a:p>
            <a:r>
              <a:rPr lang="en-US" smtClean="0"/>
              <a:t>1, 1, 2, 3, 5, 8, 13, 21, 34, 55, 89, 144, …</a:t>
            </a:r>
          </a:p>
          <a:p>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12775" y="228600"/>
            <a:ext cx="8153400" cy="990600"/>
          </a:xfrm>
        </p:spPr>
        <p:txBody>
          <a:bodyPr/>
          <a:lstStyle/>
          <a:p>
            <a:r>
              <a:rPr lang="en-US" b="1" smtClean="0"/>
              <a:t>Fibonacci Numbers (cont.)</a:t>
            </a:r>
          </a:p>
        </p:txBody>
      </p:sp>
      <p:sp>
        <p:nvSpPr>
          <p:cNvPr id="2" name="Content Placeholder 1"/>
          <p:cNvSpPr>
            <a:spLocks noGrp="1"/>
          </p:cNvSpPr>
          <p:nvPr>
            <p:ph sz="quarter" idx="1"/>
          </p:nvPr>
        </p:nvSpPr>
        <p:spPr>
          <a:xfrm>
            <a:off x="612775" y="1600200"/>
            <a:ext cx="8153400" cy="4953000"/>
          </a:xfrm>
        </p:spPr>
        <p:txBody>
          <a:bodyPr>
            <a:normAutofit/>
          </a:bodyPr>
          <a:lstStyle/>
          <a:p>
            <a:pPr marL="0" indent="0">
              <a:buFont typeface="Wingdings" pitchFamily="2" charset="2"/>
              <a:buNone/>
            </a:pPr>
            <a:r>
              <a:rPr lang="en-US" sz="1800" dirty="0" smtClean="0">
                <a:latin typeface="Courier New" pitchFamily="49" charset="0"/>
                <a:cs typeface="Courier New" pitchFamily="49" charset="0"/>
              </a:rPr>
              <a:t>/** </a:t>
            </a:r>
            <a:r>
              <a:rPr lang="en-US" sz="1800" i="1" dirty="0" smtClean="0">
                <a:latin typeface="Courier New" pitchFamily="49" charset="0"/>
                <a:cs typeface="Courier New" pitchFamily="49" charset="0"/>
              </a:rPr>
              <a:t>Recursive function to calculate Fibonacci numbers</a:t>
            </a:r>
          </a:p>
          <a:p>
            <a:pPr marL="0" indent="0">
              <a:buFont typeface="Wingdings" pitchFamily="2" charset="2"/>
              <a:buNone/>
            </a:pPr>
            <a:r>
              <a:rPr lang="en-US" sz="1800" dirty="0" smtClean="0">
                <a:latin typeface="Courier New" pitchFamily="49" charset="0"/>
                <a:cs typeface="Courier New" pitchFamily="49" charset="0"/>
              </a:rPr>
              <a:t>pre: n &gt;= 1.</a:t>
            </a:r>
          </a:p>
          <a:p>
            <a:pPr marL="0" indent="0">
              <a:buFont typeface="Wingdings" pitchFamily="2" charset="2"/>
              <a:buNone/>
            </a:pP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param</a:t>
            </a:r>
            <a:r>
              <a:rPr lang="en-US" sz="1800" dirty="0" smtClean="0">
                <a:latin typeface="Courier New" pitchFamily="49" charset="0"/>
                <a:cs typeface="Courier New" pitchFamily="49" charset="0"/>
              </a:rPr>
              <a:t> n </a:t>
            </a:r>
            <a:r>
              <a:rPr lang="en-US" sz="1800" i="1" dirty="0" smtClean="0">
                <a:latin typeface="Courier New" pitchFamily="49" charset="0"/>
                <a:cs typeface="Courier New" pitchFamily="49" charset="0"/>
              </a:rPr>
              <a:t>The position of the Fibonacci number being calculated</a:t>
            </a:r>
          </a:p>
          <a:p>
            <a:pPr marL="0" indent="0">
              <a:buFont typeface="Wingdings" pitchFamily="2" charset="2"/>
              <a:buNone/>
            </a:pPr>
            <a:r>
              <a:rPr lang="en-US" sz="1800" dirty="0" smtClean="0">
                <a:latin typeface="Courier New" pitchFamily="49" charset="0"/>
                <a:cs typeface="Courier New" pitchFamily="49" charset="0"/>
              </a:rPr>
              <a:t>@return </a:t>
            </a:r>
            <a:r>
              <a:rPr lang="en-US" sz="1800" i="1" dirty="0" smtClean="0">
                <a:latin typeface="Courier New" pitchFamily="49" charset="0"/>
                <a:cs typeface="Courier New" pitchFamily="49" charset="0"/>
              </a:rPr>
              <a:t>The Fibonacci number</a:t>
            </a:r>
          </a:p>
          <a:p>
            <a:pPr marL="0" indent="0">
              <a:buFont typeface="Wingdings" pitchFamily="2" charset="2"/>
              <a:buNone/>
            </a:pPr>
            <a:r>
              <a:rPr lang="en-US" sz="1800" dirty="0" smtClean="0">
                <a:latin typeface="Courier New" pitchFamily="49" charset="0"/>
                <a:cs typeface="Courier New" pitchFamily="49" charset="0"/>
              </a:rPr>
              <a:t>*/</a:t>
            </a:r>
          </a:p>
          <a:p>
            <a:pPr marL="0" indent="0">
              <a:buFont typeface="Wingdings" pitchFamily="2" charset="2"/>
              <a:buNone/>
            </a:pP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fibonacci</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n) {</a:t>
            </a:r>
          </a:p>
          <a:p>
            <a:pPr marL="0" indent="0">
              <a:buFont typeface="Wingdings" pitchFamily="2" charset="2"/>
              <a:buNone/>
            </a:pPr>
            <a:r>
              <a:rPr lang="en-US" sz="1800" dirty="0" smtClean="0">
                <a:latin typeface="Courier New" pitchFamily="49" charset="0"/>
                <a:cs typeface="Courier New" pitchFamily="49" charset="0"/>
              </a:rPr>
              <a:t>  if (n &lt;= 2)</a:t>
            </a:r>
          </a:p>
          <a:p>
            <a:pPr marL="0" indent="0">
              <a:buFont typeface="Wingdings" pitchFamily="2" charset="2"/>
              <a:buNone/>
            </a:pPr>
            <a:r>
              <a:rPr lang="en-US" sz="1800" dirty="0" smtClean="0">
                <a:latin typeface="Courier New" pitchFamily="49" charset="0"/>
                <a:cs typeface="Courier New" pitchFamily="49" charset="0"/>
              </a:rPr>
              <a:t>    return 1;</a:t>
            </a:r>
          </a:p>
          <a:p>
            <a:pPr marL="0" indent="0">
              <a:buFont typeface="Wingdings" pitchFamily="2" charset="2"/>
              <a:buNone/>
            </a:pPr>
            <a:r>
              <a:rPr lang="en-US" sz="1800" dirty="0" smtClean="0">
                <a:latin typeface="Courier New" pitchFamily="49" charset="0"/>
                <a:cs typeface="Courier New" pitchFamily="49" charset="0"/>
              </a:rPr>
              <a:t>  else</a:t>
            </a:r>
          </a:p>
          <a:p>
            <a:pPr marL="0" indent="0">
              <a:buFont typeface="Wingdings" pitchFamily="2" charset="2"/>
              <a:buNone/>
            </a:pPr>
            <a:r>
              <a:rPr lang="it-IT" sz="1800" dirty="0" smtClean="0">
                <a:latin typeface="Courier New" pitchFamily="49" charset="0"/>
                <a:cs typeface="Courier New" pitchFamily="49" charset="0"/>
              </a:rPr>
              <a:t>    return fibonacci(n – 1) + fibonacci(n – 2);</a:t>
            </a:r>
          </a:p>
          <a:p>
            <a:pPr marL="0" indent="0">
              <a:buFont typeface="Wingdings" pitchFamily="2" charset="2"/>
              <a:buNone/>
            </a:pPr>
            <a:r>
              <a:rPr lang="en-US" sz="18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C:\Documents and Settings\Administrator\My Documents\Koffman\PPTs\JPEGS\JWCL233_Koffman JPG files\ch05\w0101-nn.jpg"/>
          <p:cNvPicPr>
            <a:picLocks noChangeAspect="1" noChangeArrowheads="1"/>
          </p:cNvPicPr>
          <p:nvPr/>
        </p:nvPicPr>
        <p:blipFill>
          <a:blip r:embed="rId2"/>
          <a:srcRect/>
          <a:stretch>
            <a:fillRect/>
          </a:stretch>
        </p:blipFill>
        <p:spPr bwMode="auto">
          <a:xfrm>
            <a:off x="533400" y="2209800"/>
            <a:ext cx="8013700" cy="3581400"/>
          </a:xfrm>
          <a:prstGeom prst="rect">
            <a:avLst/>
          </a:prstGeom>
          <a:noFill/>
          <a:ln w="9525">
            <a:noFill/>
            <a:miter lim="800000"/>
            <a:headEnd/>
            <a:tailEnd/>
          </a:ln>
        </p:spPr>
      </p:pic>
      <p:sp>
        <p:nvSpPr>
          <p:cNvPr id="61442" name="Rectangle 2"/>
          <p:cNvSpPr>
            <a:spLocks noGrp="1" noChangeArrowheads="1"/>
          </p:cNvSpPr>
          <p:nvPr>
            <p:ph type="title"/>
          </p:nvPr>
        </p:nvSpPr>
        <p:spPr>
          <a:xfrm>
            <a:off x="612775" y="228600"/>
            <a:ext cx="8153400" cy="990600"/>
          </a:xfrm>
        </p:spPr>
        <p:txBody>
          <a:bodyPr/>
          <a:lstStyle/>
          <a:p>
            <a:r>
              <a:rPr lang="en-US" b="1" smtClean="0"/>
              <a:t>Fibonacci Numbers (cont.)</a:t>
            </a:r>
            <a:endParaRPr lang="en-US" smtClean="0">
              <a:latin typeface="Courier New" pitchFamily="49" charset="0"/>
              <a:cs typeface="Courier New" pitchFamily="49" charset="0"/>
            </a:endParaRPr>
          </a:p>
        </p:txBody>
      </p:sp>
      <p:sp>
        <p:nvSpPr>
          <p:cNvPr id="61443" name="Text Box 7"/>
          <p:cNvSpPr txBox="1">
            <a:spLocks noChangeArrowheads="1"/>
          </p:cNvSpPr>
          <p:nvPr/>
        </p:nvSpPr>
        <p:spPr bwMode="auto">
          <a:xfrm>
            <a:off x="7086600" y="2209800"/>
            <a:ext cx="1162050" cy="366713"/>
          </a:xfrm>
          <a:prstGeom prst="rect">
            <a:avLst/>
          </a:prstGeom>
          <a:noFill/>
          <a:ln w="9525">
            <a:noFill/>
            <a:miter lim="800000"/>
            <a:headEnd/>
            <a:tailEnd/>
          </a:ln>
        </p:spPr>
        <p:txBody>
          <a:bodyPr wrap="none">
            <a:spAutoFit/>
          </a:bodyPr>
          <a:lstStyle/>
          <a:p>
            <a:r>
              <a:rPr lang="en-US"/>
              <a:t>Inefficient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12775" y="228600"/>
            <a:ext cx="8153400" cy="990600"/>
          </a:xfrm>
        </p:spPr>
        <p:txBody>
          <a:bodyPr/>
          <a:lstStyle/>
          <a:p>
            <a:r>
              <a:rPr lang="en-US" b="1" smtClean="0"/>
              <a:t>Fibonacci Numbers (cont.)</a:t>
            </a:r>
            <a:endParaRPr lang="en-US" smtClean="0">
              <a:latin typeface="Courier New" pitchFamily="49" charset="0"/>
              <a:cs typeface="Courier New" pitchFamily="49" charset="0"/>
            </a:endParaRPr>
          </a:p>
        </p:txBody>
      </p:sp>
      <p:sp>
        <p:nvSpPr>
          <p:cNvPr id="2" name="Content Placeholder 1"/>
          <p:cNvSpPr>
            <a:spLocks noGrp="1" noRot="1" noChangeAspect="1" noMove="1" noResize="1" noEditPoints="1" noAdjustHandles="1" noChangeArrowheads="1" noChangeShapeType="1" noTextEdit="1"/>
          </p:cNvSpPr>
          <p:nvPr>
            <p:ph sz="quarter" idx="1"/>
          </p:nvPr>
        </p:nvSpPr>
        <p:spPr>
          <a:blipFill rotWithShape="1">
            <a:blip r:embed="rId2"/>
            <a:stretch>
              <a:fillRect l="-449" t="-1232" r="-1496"/>
            </a:stretch>
          </a:blipFill>
        </p:spPr>
        <p:txBody>
          <a:bodyPr>
            <a:normAutofit/>
          </a:bodyPr>
          <a:lstStyle/>
          <a:p>
            <a:pPr marL="320040" indent="-320040" fontAlgn="auto">
              <a:spcAft>
                <a:spcPts val="0"/>
              </a:spcAft>
              <a:buFont typeface="Wingdings"/>
              <a:buChar char=""/>
              <a:defRPr/>
            </a:pPr>
            <a:r>
              <a:rPr lang="en-US">
                <a:noFill/>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An O(n) Recursive </a:t>
            </a:r>
            <a:r>
              <a:rPr lang="en-US" dirty="0" err="1" smtClean="0">
                <a:latin typeface="Courier New" pitchFamily="49" charset="0"/>
                <a:cs typeface="Courier New" pitchFamily="49" charset="0"/>
              </a:rPr>
              <a:t>fibonacci</a:t>
            </a:r>
            <a:r>
              <a:rPr lang="en-US" b="1" dirty="0" smtClean="0"/>
              <a:t> Function</a:t>
            </a:r>
          </a:p>
        </p:txBody>
      </p:sp>
      <p:sp>
        <p:nvSpPr>
          <p:cNvPr id="2" name="Content Placeholder 1"/>
          <p:cNvSpPr>
            <a:spLocks noGrp="1"/>
          </p:cNvSpPr>
          <p:nvPr>
            <p:ph sz="quarter" idx="1"/>
          </p:nvPr>
        </p:nvSpPr>
        <p:spPr>
          <a:xfrm>
            <a:off x="381000" y="1600200"/>
            <a:ext cx="8534400" cy="4953000"/>
          </a:xfrm>
        </p:spPr>
        <p:txBody>
          <a:bodyPr>
            <a:normAutofit/>
          </a:bodyPr>
          <a:lstStyle/>
          <a:p>
            <a:pPr marL="0" indent="0">
              <a:buFont typeface="Wingdings" pitchFamily="2" charset="2"/>
              <a:buNone/>
            </a:pPr>
            <a:r>
              <a:rPr lang="en-US" sz="1600" dirty="0" smtClean="0">
                <a:latin typeface="Courier New" pitchFamily="49" charset="0"/>
                <a:cs typeface="Courier New" pitchFamily="49" charset="0"/>
              </a:rPr>
              <a:t>/** </a:t>
            </a:r>
            <a:r>
              <a:rPr lang="en-US" sz="1600" i="1" dirty="0" smtClean="0">
                <a:latin typeface="Courier New" pitchFamily="49" charset="0"/>
                <a:cs typeface="Courier New" pitchFamily="49" charset="0"/>
              </a:rPr>
              <a:t>Recursive</a:t>
            </a:r>
            <a:r>
              <a:rPr lang="en-US" sz="1600" dirty="0" smtClean="0">
                <a:latin typeface="Courier New" pitchFamily="49" charset="0"/>
                <a:cs typeface="Courier New" pitchFamily="49" charset="0"/>
              </a:rPr>
              <a:t> O(n) </a:t>
            </a:r>
            <a:r>
              <a:rPr lang="en-US" sz="1600" i="1" dirty="0" smtClean="0">
                <a:latin typeface="Courier New" pitchFamily="49" charset="0"/>
                <a:cs typeface="Courier New" pitchFamily="49" charset="0"/>
              </a:rPr>
              <a:t>function to calculate Fibonacci numbers</a:t>
            </a:r>
          </a:p>
          <a:p>
            <a:pPr marL="0" indent="0">
              <a:buFont typeface="Wingdings" pitchFamily="2" charset="2"/>
              <a:buNone/>
            </a:pPr>
            <a:r>
              <a:rPr lang="en-US" sz="1600" dirty="0" smtClean="0">
                <a:latin typeface="Courier New" pitchFamily="49" charset="0"/>
                <a:cs typeface="Courier New" pitchFamily="49" charset="0"/>
              </a:rPr>
              <a:t>pre: n &gt;= 1</a:t>
            </a:r>
          </a:p>
          <a:p>
            <a:pPr marL="0" indent="0">
              <a:buFont typeface="Wingdings" pitchFamily="2" charset="2"/>
              <a:buNone/>
            </a:pP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param</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fib_current</a:t>
            </a:r>
            <a:r>
              <a:rPr lang="en-US" sz="1600" dirty="0" smtClean="0">
                <a:latin typeface="Courier New" pitchFamily="49" charset="0"/>
                <a:cs typeface="Courier New" pitchFamily="49" charset="0"/>
              </a:rPr>
              <a:t> </a:t>
            </a:r>
            <a:r>
              <a:rPr lang="en-US" sz="1600" i="1" dirty="0" smtClean="0">
                <a:latin typeface="Courier New" pitchFamily="49" charset="0"/>
                <a:cs typeface="Courier New" pitchFamily="49" charset="0"/>
              </a:rPr>
              <a:t>The current Fibonacci number</a:t>
            </a:r>
          </a:p>
          <a:p>
            <a:pPr marL="0" indent="0">
              <a:buFont typeface="Wingdings" pitchFamily="2" charset="2"/>
              <a:buNone/>
            </a:pP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param</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fib_previous</a:t>
            </a:r>
            <a:r>
              <a:rPr lang="en-US" sz="1600" dirty="0" smtClean="0">
                <a:latin typeface="Courier New" pitchFamily="49" charset="0"/>
                <a:cs typeface="Courier New" pitchFamily="49" charset="0"/>
              </a:rPr>
              <a:t> </a:t>
            </a:r>
            <a:r>
              <a:rPr lang="en-US" sz="1600" i="1" dirty="0" smtClean="0">
                <a:latin typeface="Courier New" pitchFamily="49" charset="0"/>
                <a:cs typeface="Courier New" pitchFamily="49" charset="0"/>
              </a:rPr>
              <a:t>The previous Fibonacci number</a:t>
            </a:r>
          </a:p>
          <a:p>
            <a:pPr marL="0" indent="0">
              <a:buFont typeface="Wingdings" pitchFamily="2" charset="2"/>
              <a:buNone/>
            </a:pP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param</a:t>
            </a:r>
            <a:r>
              <a:rPr lang="en-US" sz="1600" dirty="0" smtClean="0">
                <a:latin typeface="Courier New" pitchFamily="49" charset="0"/>
                <a:cs typeface="Courier New" pitchFamily="49" charset="0"/>
              </a:rPr>
              <a:t> n </a:t>
            </a:r>
            <a:r>
              <a:rPr lang="en-US" sz="1600" i="1" dirty="0" smtClean="0">
                <a:latin typeface="Courier New" pitchFamily="49" charset="0"/>
                <a:cs typeface="Courier New" pitchFamily="49" charset="0"/>
              </a:rPr>
              <a:t>The count of Fibonacci numbers left to calculate</a:t>
            </a:r>
          </a:p>
          <a:p>
            <a:pPr marL="0" indent="0">
              <a:buFont typeface="Wingdings" pitchFamily="2" charset="2"/>
              <a:buNone/>
            </a:pPr>
            <a:r>
              <a:rPr lang="en-US" sz="1600" dirty="0" smtClean="0">
                <a:latin typeface="Courier New" pitchFamily="49" charset="0"/>
                <a:cs typeface="Courier New" pitchFamily="49" charset="0"/>
              </a:rPr>
              <a:t>@return </a:t>
            </a:r>
            <a:r>
              <a:rPr lang="en-US" sz="1600" i="1" dirty="0" smtClean="0">
                <a:latin typeface="Courier New" pitchFamily="49" charset="0"/>
                <a:cs typeface="Courier New" pitchFamily="49" charset="0"/>
              </a:rPr>
              <a:t>The value of the Fibonacci number calculated so far</a:t>
            </a:r>
          </a:p>
          <a:p>
            <a:pPr marL="0" indent="0">
              <a:buFont typeface="Wingdings" pitchFamily="2" charset="2"/>
              <a:buNone/>
            </a:pPr>
            <a:r>
              <a:rPr lang="en-US" sz="1600" dirty="0" smtClean="0">
                <a:latin typeface="Courier New" pitchFamily="49" charset="0"/>
                <a:cs typeface="Courier New" pitchFamily="49" charset="0"/>
              </a:rPr>
              <a:t>*/</a:t>
            </a:r>
          </a:p>
          <a:p>
            <a:pPr marL="0" indent="0">
              <a:buFont typeface="Wingdings" pitchFamily="2" charset="2"/>
              <a:buNone/>
            </a:pP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fibo</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fib_current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fib_previous</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n) {</a:t>
            </a:r>
          </a:p>
          <a:p>
            <a:pPr marL="0" indent="0">
              <a:buFont typeface="Wingdings" pitchFamily="2" charset="2"/>
              <a:buNone/>
            </a:pPr>
            <a:r>
              <a:rPr lang="en-US" sz="1600" dirty="0" smtClean="0">
                <a:latin typeface="Courier New" pitchFamily="49" charset="0"/>
                <a:cs typeface="Courier New" pitchFamily="49" charset="0"/>
              </a:rPr>
              <a:t>  if (n == 1)</a:t>
            </a:r>
          </a:p>
          <a:p>
            <a:pPr marL="0" indent="0">
              <a:buFont typeface="Wingdings" pitchFamily="2" charset="2"/>
              <a:buNone/>
            </a:pPr>
            <a:r>
              <a:rPr lang="en-US" sz="1600" dirty="0" smtClean="0">
                <a:latin typeface="Courier New" pitchFamily="49" charset="0"/>
                <a:cs typeface="Courier New" pitchFamily="49" charset="0"/>
              </a:rPr>
              <a:t>    return </a:t>
            </a:r>
            <a:r>
              <a:rPr lang="en-US" sz="1600" dirty="0" err="1" smtClean="0">
                <a:latin typeface="Courier New" pitchFamily="49" charset="0"/>
                <a:cs typeface="Courier New" pitchFamily="49" charset="0"/>
              </a:rPr>
              <a:t>fib_current</a:t>
            </a:r>
            <a:r>
              <a:rPr lang="en-US" sz="1600" dirty="0" smtClean="0">
                <a:latin typeface="Courier New" pitchFamily="49" charset="0"/>
                <a:cs typeface="Courier New" pitchFamily="49" charset="0"/>
              </a:rPr>
              <a:t>;</a:t>
            </a:r>
          </a:p>
          <a:p>
            <a:pPr marL="0" indent="0">
              <a:buFont typeface="Wingdings" pitchFamily="2" charset="2"/>
              <a:buNone/>
            </a:pPr>
            <a:r>
              <a:rPr lang="en-US" sz="1600" dirty="0" smtClean="0">
                <a:latin typeface="Courier New" pitchFamily="49" charset="0"/>
                <a:cs typeface="Courier New" pitchFamily="49" charset="0"/>
              </a:rPr>
              <a:t>  else</a:t>
            </a:r>
          </a:p>
          <a:p>
            <a:pPr marL="0" indent="0">
              <a:buFont typeface="Wingdings" pitchFamily="2" charset="2"/>
              <a:buNone/>
            </a:pPr>
            <a:r>
              <a:rPr lang="en-US" sz="1600" dirty="0" smtClean="0">
                <a:latin typeface="Courier New" pitchFamily="49" charset="0"/>
                <a:cs typeface="Courier New" pitchFamily="49" charset="0"/>
              </a:rPr>
              <a:t>    return </a:t>
            </a:r>
            <a:r>
              <a:rPr lang="en-US" sz="1600" dirty="0" err="1" smtClean="0">
                <a:latin typeface="Courier New" pitchFamily="49" charset="0"/>
                <a:cs typeface="Courier New" pitchFamily="49" charset="0"/>
              </a:rPr>
              <a:t>fibo</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fib_current</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fib_previous</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fib_current</a:t>
            </a:r>
            <a:r>
              <a:rPr lang="en-US" sz="1600" dirty="0" smtClean="0">
                <a:latin typeface="Courier New" pitchFamily="49" charset="0"/>
                <a:cs typeface="Courier New" pitchFamily="49" charset="0"/>
              </a:rPr>
              <a:t>, n – 1);</a:t>
            </a:r>
          </a:p>
          <a:p>
            <a:pPr marL="0" indent="0">
              <a:buFont typeface="Wingdings" pitchFamily="2" charset="2"/>
              <a:buNone/>
            </a:pPr>
            <a:r>
              <a:rPr lang="en-US" sz="16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12775" y="228600"/>
            <a:ext cx="8153400" cy="990600"/>
          </a:xfrm>
        </p:spPr>
        <p:txBody>
          <a:bodyPr/>
          <a:lstStyle/>
          <a:p>
            <a:r>
              <a:rPr lang="en-US" b="1" smtClean="0"/>
              <a:t>Recursive Thinking</a:t>
            </a:r>
          </a:p>
        </p:txBody>
      </p:sp>
      <p:sp>
        <p:nvSpPr>
          <p:cNvPr id="18434" name="Rectangle 3"/>
          <p:cNvSpPr>
            <a:spLocks noGrp="1" noChangeArrowheads="1"/>
          </p:cNvSpPr>
          <p:nvPr>
            <p:ph sz="quarter" idx="1"/>
          </p:nvPr>
        </p:nvSpPr>
        <p:spPr>
          <a:xfrm>
            <a:off x="612775" y="1600200"/>
            <a:ext cx="8153400" cy="4953000"/>
          </a:xfrm>
        </p:spPr>
        <p:txBody>
          <a:bodyPr/>
          <a:lstStyle/>
          <a:p>
            <a:r>
              <a:rPr lang="en-US" smtClean="0"/>
              <a:t>Recursion is a problem-solving approach that can be used to generate simple solutions to certain kinds of problems that are difficult to solve by other means</a:t>
            </a:r>
          </a:p>
          <a:p>
            <a:r>
              <a:rPr lang="en-US" smtClean="0"/>
              <a:t>Recursion reduces a problem into one or more simpler versions of itself</a:t>
            </a:r>
          </a:p>
          <a:p>
            <a:endParaRPr lang="en-US" smtClean="0"/>
          </a:p>
        </p:txBody>
      </p:sp>
      <p:pic>
        <p:nvPicPr>
          <p:cNvPr id="18435" name="Picture 4"/>
          <p:cNvPicPr>
            <a:picLocks noChangeAspect="1" noChangeArrowheads="1"/>
          </p:cNvPicPr>
          <p:nvPr/>
        </p:nvPicPr>
        <p:blipFill>
          <a:blip r:embed="rId2"/>
          <a:srcRect t="31226"/>
          <a:stretch>
            <a:fillRect/>
          </a:stretch>
        </p:blipFill>
        <p:spPr bwMode="auto">
          <a:xfrm>
            <a:off x="1143000" y="4800600"/>
            <a:ext cx="6754813"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a:t>An O(n) Recursive </a:t>
            </a:r>
            <a:r>
              <a:rPr lang="en-US" dirty="0" err="1" smtClean="0">
                <a:latin typeface="Courier New" pitchFamily="49" charset="0"/>
                <a:cs typeface="Courier New" pitchFamily="49" charset="0"/>
              </a:rPr>
              <a:t>fibonacci</a:t>
            </a:r>
            <a:r>
              <a:rPr lang="en-US" b="1" dirty="0" smtClean="0"/>
              <a:t> Function (cont.)</a:t>
            </a:r>
            <a:endParaRPr lang="en-US" b="1" dirty="0"/>
          </a:p>
        </p:txBody>
      </p:sp>
      <p:sp>
        <p:nvSpPr>
          <p:cNvPr id="3" name="Content Placeholder 2"/>
          <p:cNvSpPr>
            <a:spLocks noGrp="1"/>
          </p:cNvSpPr>
          <p:nvPr>
            <p:ph sz="quarter" idx="1"/>
          </p:nvPr>
        </p:nvSpPr>
        <p:spPr>
          <a:xfrm>
            <a:off x="612775" y="1600200"/>
            <a:ext cx="8153400" cy="4953000"/>
          </a:xfrm>
        </p:spPr>
        <p:txBody>
          <a:bodyPr>
            <a:normAutofit/>
          </a:bodyPr>
          <a:lstStyle/>
          <a:p>
            <a:pPr marL="320040" indent="-320040" fontAlgn="auto">
              <a:spcAft>
                <a:spcPts val="0"/>
              </a:spcAft>
              <a:buFont typeface="Wingdings"/>
              <a:buChar char=""/>
              <a:defRPr/>
            </a:pPr>
            <a:r>
              <a:rPr lang="en-US" dirty="0" smtClean="0"/>
              <a:t>In order to start the function executing, we provide a non-recursive wrapper function:</a:t>
            </a:r>
          </a:p>
          <a:p>
            <a:pPr marL="0" indent="0" fontAlgn="auto">
              <a:spcAft>
                <a:spcPts val="0"/>
              </a:spcAft>
              <a:buFont typeface="Wingdings"/>
              <a:buNone/>
              <a:defRPr/>
            </a:pPr>
            <a:endParaRPr lang="en-US" sz="2000" dirty="0" smtClean="0">
              <a:latin typeface="Courier New" pitchFamily="49" charset="0"/>
              <a:cs typeface="Courier New" pitchFamily="49" charset="0"/>
            </a:endParaRPr>
          </a:p>
          <a:p>
            <a:pPr marL="0" indent="0" fontAlgn="auto">
              <a:spcAft>
                <a:spcPts val="0"/>
              </a:spcAft>
              <a:buFont typeface="Wingdings"/>
              <a:buNone/>
              <a:defRPr/>
            </a:pPr>
            <a:r>
              <a:rPr lang="en-US" sz="1800" dirty="0" smtClean="0">
                <a:latin typeface="Courier New" pitchFamily="49" charset="0"/>
                <a:cs typeface="Courier New" pitchFamily="49" charset="0"/>
              </a:rPr>
              <a:t>/** </a:t>
            </a:r>
            <a:r>
              <a:rPr lang="en-US" sz="1800" i="1" dirty="0" smtClean="0">
                <a:latin typeface="Courier New" pitchFamily="49" charset="0"/>
                <a:cs typeface="Courier New" pitchFamily="49" charset="0"/>
              </a:rPr>
              <a:t>Wrapper function for calculating Fibonacci numbers </a:t>
            </a:r>
          </a:p>
          <a:p>
            <a:pPr marL="623888" indent="0" fontAlgn="auto">
              <a:spcAft>
                <a:spcPts val="0"/>
              </a:spcAft>
              <a:buFont typeface="Wingdings"/>
              <a:buNone/>
              <a:defRPr/>
            </a:pPr>
            <a:r>
              <a:rPr lang="en-US" sz="1800" i="1" dirty="0" smtClean="0">
                <a:latin typeface="Courier New" pitchFamily="49" charset="0"/>
                <a:cs typeface="Courier New" pitchFamily="49" charset="0"/>
              </a:rPr>
              <a:t>pre: n &gt;= 1</a:t>
            </a:r>
          </a:p>
          <a:p>
            <a:pPr marL="0" indent="0" fontAlgn="auto">
              <a:spcAft>
                <a:spcPts val="0"/>
              </a:spcAft>
              <a:buFont typeface="Wingdings"/>
              <a:buNone/>
              <a:defRPr/>
            </a:pPr>
            <a:r>
              <a:rPr lang="en-US" sz="1800" dirty="0" smtClean="0">
                <a:latin typeface="Courier New" pitchFamily="49" charset="0"/>
                <a:cs typeface="Courier New" pitchFamily="49" charset="0"/>
              </a:rPr>
              <a:t>    @param n </a:t>
            </a:r>
            <a:r>
              <a:rPr lang="en-US" sz="1800" i="1" dirty="0" smtClean="0">
                <a:latin typeface="Courier New" pitchFamily="49" charset="0"/>
                <a:cs typeface="Courier New" pitchFamily="49" charset="0"/>
              </a:rPr>
              <a:t>The position of the desired Fibonacci number</a:t>
            </a:r>
          </a:p>
          <a:p>
            <a:pPr marL="0" indent="0" fontAlgn="auto">
              <a:spcAft>
                <a:spcPts val="0"/>
              </a:spcAft>
              <a:buFont typeface="Wingdings"/>
              <a:buNone/>
              <a:defRPr/>
            </a:pPr>
            <a:r>
              <a:rPr lang="en-US" sz="1800" i="1" dirty="0" smtClean="0">
                <a:latin typeface="Courier New" pitchFamily="49" charset="0"/>
                <a:cs typeface="Courier New" pitchFamily="49" charset="0"/>
              </a:rPr>
              <a:t>    </a:t>
            </a:r>
            <a:r>
              <a:rPr lang="en-US" sz="1800" dirty="0" smtClean="0">
                <a:latin typeface="Courier New" pitchFamily="49" charset="0"/>
                <a:cs typeface="Courier New" pitchFamily="49" charset="0"/>
              </a:rPr>
              <a:t>@return </a:t>
            </a:r>
            <a:r>
              <a:rPr lang="en-US" sz="1800" i="1" dirty="0" smtClean="0">
                <a:latin typeface="Courier New" pitchFamily="49" charset="0"/>
                <a:cs typeface="Courier New" pitchFamily="49" charset="0"/>
              </a:rPr>
              <a:t> The value of the nth Fibonacci number</a:t>
            </a:r>
          </a:p>
          <a:p>
            <a:pPr marL="0" indent="0" fontAlgn="auto">
              <a:spcAft>
                <a:spcPts val="0"/>
              </a:spcAft>
              <a:buFont typeface="Wingdings"/>
              <a:buNone/>
              <a:defRPr/>
            </a:pPr>
            <a:r>
              <a:rPr lang="en-US" sz="1800" i="1" dirty="0" smtClean="0">
                <a:latin typeface="Courier New" pitchFamily="49" charset="0"/>
                <a:cs typeface="Courier New" pitchFamily="49" charset="0"/>
              </a:rPr>
              <a:t>*/</a:t>
            </a:r>
            <a:endParaRPr lang="en-US" sz="1800" dirty="0" smtClean="0">
              <a:latin typeface="Courier New" pitchFamily="49" charset="0"/>
              <a:cs typeface="Courier New" pitchFamily="49" charset="0"/>
            </a:endParaRPr>
          </a:p>
          <a:p>
            <a:pPr marL="0" indent="0" fontAlgn="auto">
              <a:spcAft>
                <a:spcPts val="0"/>
              </a:spcAft>
              <a:buFont typeface="Wingdings"/>
              <a:buNone/>
              <a:defRPr/>
            </a:pP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fibonacci_start</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n) {</a:t>
            </a:r>
          </a:p>
          <a:p>
            <a:pPr marL="0" indent="0" fontAlgn="auto">
              <a:spcAft>
                <a:spcPts val="0"/>
              </a:spcAft>
              <a:buFont typeface="Wingdings"/>
              <a:buNone/>
              <a:defRPr/>
            </a:pPr>
            <a:r>
              <a:rPr lang="en-US" sz="1800" dirty="0" smtClean="0">
                <a:latin typeface="Courier New" pitchFamily="49" charset="0"/>
                <a:cs typeface="Courier New" pitchFamily="49" charset="0"/>
              </a:rPr>
              <a:t>     return fibo(1, 0, n);</a:t>
            </a:r>
          </a:p>
          <a:p>
            <a:pPr marL="0" indent="0" fontAlgn="auto">
              <a:spcAft>
                <a:spcPts val="0"/>
              </a:spcAft>
              <a:buFont typeface="Wingdings"/>
              <a:buNone/>
              <a:defRPr/>
            </a:pPr>
            <a:r>
              <a:rPr lang="en-US" sz="1800" dirty="0" smtClean="0">
                <a:latin typeface="Courier New" pitchFamily="49" charset="0"/>
                <a:cs typeface="Courier New" pitchFamily="49" charset="0"/>
              </a:rPr>
              <a:t>} </a:t>
            </a:r>
            <a:endParaRPr lang="en-US" sz="18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Efficiency of Recursion: O(n) </a:t>
            </a:r>
            <a:r>
              <a:rPr lang="en-US" dirty="0" err="1" smtClean="0">
                <a:latin typeface="Courier New" pitchFamily="49" charset="0"/>
                <a:cs typeface="Courier New" pitchFamily="49" charset="0"/>
              </a:rPr>
              <a:t>fibonacci</a:t>
            </a:r>
            <a:endParaRPr lang="en-US" dirty="0" smtClean="0">
              <a:latin typeface="Courier New" pitchFamily="49" charset="0"/>
              <a:cs typeface="Courier New" pitchFamily="49" charset="0"/>
            </a:endParaRPr>
          </a:p>
        </p:txBody>
      </p:sp>
      <p:sp>
        <p:nvSpPr>
          <p:cNvPr id="65538" name="Text Box 5"/>
          <p:cNvSpPr txBox="1">
            <a:spLocks noChangeArrowheads="1"/>
          </p:cNvSpPr>
          <p:nvPr/>
        </p:nvSpPr>
        <p:spPr bwMode="auto">
          <a:xfrm>
            <a:off x="6858000" y="2514600"/>
            <a:ext cx="996950" cy="366713"/>
          </a:xfrm>
          <a:prstGeom prst="rect">
            <a:avLst/>
          </a:prstGeom>
          <a:noFill/>
          <a:ln w="9525">
            <a:noFill/>
            <a:miter lim="800000"/>
            <a:headEnd/>
            <a:tailEnd/>
          </a:ln>
        </p:spPr>
        <p:txBody>
          <a:bodyPr wrap="none">
            <a:spAutoFit/>
          </a:bodyPr>
          <a:lstStyle/>
          <a:p>
            <a:r>
              <a:rPr lang="en-US"/>
              <a:t>Efficient</a:t>
            </a:r>
          </a:p>
        </p:txBody>
      </p:sp>
      <p:pic>
        <p:nvPicPr>
          <p:cNvPr id="65539" name="Picture 2"/>
          <p:cNvPicPr>
            <a:picLocks noChangeAspect="1" noChangeArrowheads="1"/>
          </p:cNvPicPr>
          <p:nvPr/>
        </p:nvPicPr>
        <p:blipFill>
          <a:blip r:embed="rId2"/>
          <a:srcRect/>
          <a:stretch>
            <a:fillRect/>
          </a:stretch>
        </p:blipFill>
        <p:spPr bwMode="auto">
          <a:xfrm>
            <a:off x="762000" y="1720850"/>
            <a:ext cx="5995988" cy="489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4"/>
          <p:cNvSpPr>
            <a:spLocks noGrp="1"/>
          </p:cNvSpPr>
          <p:nvPr>
            <p:ph type="body" idx="1"/>
          </p:nvPr>
        </p:nvSpPr>
        <p:spPr/>
        <p:txBody>
          <a:bodyPr/>
          <a:lstStyle/>
          <a:p>
            <a:r>
              <a:rPr lang="en-US" smtClean="0"/>
              <a:t>Section 7.3</a:t>
            </a:r>
          </a:p>
        </p:txBody>
      </p:sp>
      <p:sp>
        <p:nvSpPr>
          <p:cNvPr id="66562" name="Title 3"/>
          <p:cNvSpPr>
            <a:spLocks noGrp="1"/>
          </p:cNvSpPr>
          <p:nvPr>
            <p:ph type="title"/>
          </p:nvPr>
        </p:nvSpPr>
        <p:spPr/>
        <p:txBody>
          <a:bodyPr/>
          <a:lstStyle/>
          <a:p>
            <a:r>
              <a:rPr lang="en-US" smtClean="0"/>
              <a:t>Recursive Search</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12775" y="228600"/>
            <a:ext cx="8153400" cy="990600"/>
          </a:xfrm>
        </p:spPr>
        <p:txBody>
          <a:bodyPr/>
          <a:lstStyle/>
          <a:p>
            <a:r>
              <a:rPr lang="en-US" b="1" smtClean="0"/>
              <a:t>Recursive vector Search</a:t>
            </a:r>
          </a:p>
        </p:txBody>
      </p:sp>
      <p:sp>
        <p:nvSpPr>
          <p:cNvPr id="21509" name="Rectangle 3"/>
          <p:cNvSpPr>
            <a:spLocks noGrp="1" noChangeArrowheads="1"/>
          </p:cNvSpPr>
          <p:nvPr>
            <p:ph sz="quarter" idx="1"/>
          </p:nvPr>
        </p:nvSpPr>
        <p:spPr>
          <a:xfrm>
            <a:off x="612775" y="1600200"/>
            <a:ext cx="8153400" cy="4953000"/>
          </a:xfrm>
        </p:spPr>
        <p:txBody>
          <a:bodyPr>
            <a:normAutofit lnSpcReduction="10000"/>
          </a:bodyPr>
          <a:lstStyle/>
          <a:p>
            <a:pPr marL="320040" indent="-320040" fontAlgn="auto">
              <a:spcAft>
                <a:spcPts val="0"/>
              </a:spcAft>
              <a:buFont typeface="Wingdings"/>
              <a:buChar char=""/>
              <a:defRPr/>
            </a:pPr>
            <a:r>
              <a:rPr lang="en-US" dirty="0"/>
              <a:t>Searching </a:t>
            </a:r>
            <a:r>
              <a:rPr lang="en-US" dirty="0" smtClean="0"/>
              <a:t>a vector can </a:t>
            </a:r>
            <a:r>
              <a:rPr lang="en-US" dirty="0"/>
              <a:t>be accomplished using recursion</a:t>
            </a:r>
          </a:p>
          <a:p>
            <a:pPr marL="320040" indent="-320040" fontAlgn="auto">
              <a:spcAft>
                <a:spcPts val="0"/>
              </a:spcAft>
              <a:buFont typeface="Wingdings"/>
              <a:buChar char=""/>
              <a:defRPr/>
            </a:pPr>
            <a:r>
              <a:rPr lang="en-US" dirty="0" smtClean="0"/>
              <a:t>The simplest way to search is a </a:t>
            </a:r>
            <a:r>
              <a:rPr lang="en-US" i="1" dirty="0" smtClean="0"/>
              <a:t>linear search</a:t>
            </a:r>
          </a:p>
          <a:p>
            <a:pPr marL="640080" lvl="1" indent="-274320" fontAlgn="auto">
              <a:spcAft>
                <a:spcPts val="0"/>
              </a:spcAft>
              <a:buFont typeface="Wingdings 2"/>
              <a:buChar char=""/>
              <a:defRPr/>
            </a:pPr>
            <a:r>
              <a:rPr lang="en-US" dirty="0" smtClean="0"/>
              <a:t>Examine one element at a time starting with the first element or the last element to see whether it matches the target</a:t>
            </a:r>
          </a:p>
          <a:p>
            <a:pPr marL="640080" lvl="1" indent="-274320" fontAlgn="auto">
              <a:spcAft>
                <a:spcPts val="0"/>
              </a:spcAft>
              <a:buFont typeface="Wingdings 2"/>
              <a:buChar char=""/>
              <a:defRPr/>
            </a:pPr>
            <a:r>
              <a:rPr lang="en-US" dirty="0" smtClean="0"/>
              <a:t>On average,  approximately </a:t>
            </a:r>
            <a:r>
              <a:rPr lang="en-US" i="1" dirty="0" smtClean="0"/>
              <a:t>n</a:t>
            </a:r>
            <a:r>
              <a:rPr lang="en-US" dirty="0" smtClean="0"/>
              <a:t>/2 elements are examined to find the target in a linear search</a:t>
            </a:r>
          </a:p>
          <a:p>
            <a:pPr marL="640080" lvl="1" indent="-274320" fontAlgn="auto">
              <a:spcAft>
                <a:spcPts val="0"/>
              </a:spcAft>
              <a:buFont typeface="Wingdings 2"/>
              <a:buChar char=""/>
              <a:defRPr/>
            </a:pPr>
            <a:r>
              <a:rPr lang="en-US" dirty="0" smtClean="0"/>
              <a:t>If the target is not in the vector, all </a:t>
            </a:r>
            <a:r>
              <a:rPr lang="en-US" i="1" dirty="0" smtClean="0"/>
              <a:t>n</a:t>
            </a:r>
            <a:r>
              <a:rPr lang="en-US" dirty="0" smtClean="0"/>
              <a:t> elements are examined</a:t>
            </a:r>
          </a:p>
          <a:p>
            <a:pPr marL="320040" indent="-320040" fontAlgn="auto">
              <a:spcAft>
                <a:spcPts val="0"/>
              </a:spcAft>
              <a:buFont typeface="Wingdings"/>
              <a:buChar char=""/>
              <a:defRPr/>
            </a:pPr>
            <a:r>
              <a:rPr lang="en-US" dirty="0" smtClean="0"/>
              <a:t>A linear search is O(</a:t>
            </a:r>
            <a:r>
              <a:rPr lang="en-US" i="1" dirty="0" smtClean="0"/>
              <a:t>n</a:t>
            </a:r>
            <a:r>
              <a:rPr lang="en-US" dirty="0" smtClean="0"/>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Design of a Recursive Linear Search Algorithm</a:t>
            </a:r>
            <a:endParaRPr lang="en-US" dirty="0" smtClean="0"/>
          </a:p>
        </p:txBody>
      </p:sp>
      <p:sp>
        <p:nvSpPr>
          <p:cNvPr id="68610" name="Rectangle 3"/>
          <p:cNvSpPr>
            <a:spLocks noGrp="1" noChangeArrowheads="1"/>
          </p:cNvSpPr>
          <p:nvPr>
            <p:ph sz="quarter" idx="1"/>
          </p:nvPr>
        </p:nvSpPr>
        <p:spPr>
          <a:xfrm>
            <a:off x="612775" y="1600200"/>
            <a:ext cx="8153400" cy="4953000"/>
          </a:xfrm>
        </p:spPr>
        <p:txBody>
          <a:bodyPr/>
          <a:lstStyle/>
          <a:p>
            <a:r>
              <a:rPr lang="en-US" smtClean="0"/>
              <a:t>Base cases for recursive search: </a:t>
            </a:r>
          </a:p>
          <a:p>
            <a:pPr lvl="1"/>
            <a:r>
              <a:rPr lang="en-US" smtClean="0"/>
              <a:t>Empty vector, target can not be found; result is -1</a:t>
            </a:r>
          </a:p>
          <a:p>
            <a:pPr lvl="1"/>
            <a:r>
              <a:rPr lang="en-US" smtClean="0"/>
              <a:t>First element of the vector matches the target; result is the subscript of first element</a:t>
            </a:r>
          </a:p>
          <a:p>
            <a:r>
              <a:rPr lang="en-US" smtClean="0"/>
              <a:t>The recursive step searches the rest of the vector, excluding the first element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Algorithm for Recursive Linear vector Search</a:t>
            </a:r>
          </a:p>
        </p:txBody>
      </p:sp>
      <p:sp>
        <p:nvSpPr>
          <p:cNvPr id="2" name="Content Placeholder 1"/>
          <p:cNvSpPr>
            <a:spLocks noGrp="1"/>
          </p:cNvSpPr>
          <p:nvPr>
            <p:ph sz="quarter" idx="1"/>
          </p:nvPr>
        </p:nvSpPr>
        <p:spPr>
          <a:xfrm>
            <a:off x="612775" y="1600200"/>
            <a:ext cx="8153400" cy="4953000"/>
          </a:xfrm>
        </p:spPr>
        <p:txBody>
          <a:bodyPr>
            <a:normAutofit/>
          </a:bodyPr>
          <a:lstStyle/>
          <a:p>
            <a:pPr marL="514350" indent="-514350">
              <a:buSzPct val="100000"/>
              <a:buFont typeface="Tw Cen MT" pitchFamily="34" charset="0"/>
              <a:buAutoNum type="arabicPeriod"/>
            </a:pPr>
            <a:r>
              <a:rPr lang="en-US" sz="2400" b="1" smtClean="0">
                <a:latin typeface="Courier New" pitchFamily="49" charset="0"/>
                <a:cs typeface="Courier New" pitchFamily="49" charset="0"/>
              </a:rPr>
              <a:t>if</a:t>
            </a:r>
            <a:r>
              <a:rPr lang="en-US" b="1" smtClean="0"/>
              <a:t> </a:t>
            </a:r>
            <a:r>
              <a:rPr lang="en-US" smtClean="0"/>
              <a:t>the vector is empty</a:t>
            </a:r>
          </a:p>
          <a:p>
            <a:pPr marL="514350" indent="-514350">
              <a:buSzPct val="100000"/>
              <a:buFont typeface="Tw Cen MT" pitchFamily="34" charset="0"/>
              <a:buAutoNum type="arabicPeriod"/>
            </a:pPr>
            <a:r>
              <a:rPr lang="en-US" smtClean="0"/>
              <a:t> 	The result is –1</a:t>
            </a:r>
          </a:p>
          <a:p>
            <a:pPr marL="514350" indent="-514350">
              <a:buSzPct val="100000"/>
              <a:buFont typeface="Wingdings" pitchFamily="2" charset="2"/>
              <a:buNone/>
            </a:pPr>
            <a:r>
              <a:rPr lang="en-US" sz="2400" b="1" smtClean="0">
                <a:latin typeface="Courier New" pitchFamily="49" charset="0"/>
                <a:cs typeface="Courier New" pitchFamily="49" charset="0"/>
              </a:rPr>
              <a:t> 	else if </a:t>
            </a:r>
            <a:r>
              <a:rPr lang="en-US" smtClean="0"/>
              <a:t>the first element matches the target</a:t>
            </a:r>
          </a:p>
          <a:p>
            <a:pPr marL="514350" indent="-514350">
              <a:buSzPct val="100000"/>
              <a:buFont typeface="Tw Cen MT" pitchFamily="34" charset="0"/>
              <a:buAutoNum type="arabicPeriod" startAt="3"/>
            </a:pPr>
            <a:r>
              <a:rPr lang="en-US" smtClean="0"/>
              <a:t> 	The result is the subscript of the first element</a:t>
            </a:r>
          </a:p>
          <a:p>
            <a:pPr marL="514350" indent="-514350">
              <a:buSzPct val="100000"/>
              <a:buFont typeface="Wingdings" pitchFamily="2" charset="2"/>
              <a:buNone/>
            </a:pPr>
            <a:r>
              <a:rPr lang="en-US" sz="2400" b="1" smtClean="0">
                <a:latin typeface="Courier New" pitchFamily="49" charset="0"/>
                <a:cs typeface="Courier New" pitchFamily="49" charset="0"/>
              </a:rPr>
              <a:t> 	else</a:t>
            </a:r>
          </a:p>
          <a:p>
            <a:pPr marL="514350" indent="-514350">
              <a:buSzPct val="100000"/>
              <a:buFont typeface="Tw Cen MT" pitchFamily="34" charset="0"/>
              <a:buAutoNum type="arabicPeriod" startAt="4"/>
            </a:pPr>
            <a:r>
              <a:rPr lang="en-US" smtClean="0"/>
              <a:t> 	Search the vector excluding the first element 	and return the result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Implementation of Recursive Linear Search</a:t>
            </a:r>
          </a:p>
        </p:txBody>
      </p:sp>
      <p:sp>
        <p:nvSpPr>
          <p:cNvPr id="2" name="Content Placeholder 1"/>
          <p:cNvSpPr>
            <a:spLocks noGrp="1"/>
          </p:cNvSpPr>
          <p:nvPr>
            <p:ph sz="quarter" idx="1"/>
          </p:nvPr>
        </p:nvSpPr>
        <p:spPr>
          <a:xfrm>
            <a:off x="612775" y="1600200"/>
            <a:ext cx="8153400" cy="4953000"/>
          </a:xfrm>
        </p:spPr>
        <p:txBody>
          <a:bodyPr>
            <a:normAutofit/>
          </a:bodyPr>
          <a:lstStyle/>
          <a:p>
            <a:pPr marL="0" indent="0">
              <a:lnSpc>
                <a:spcPct val="80000"/>
              </a:lnSpc>
              <a:buFont typeface="Wingdings" pitchFamily="2" charset="2"/>
              <a:buNone/>
            </a:pPr>
            <a:r>
              <a:rPr lang="en-US" sz="1600" dirty="0" smtClean="0">
                <a:latin typeface="Courier New" pitchFamily="49" charset="0"/>
                <a:cs typeface="Courier New" pitchFamily="49" charset="0"/>
              </a:rPr>
              <a:t>/** </a:t>
            </a:r>
            <a:r>
              <a:rPr lang="en-US" sz="1600" i="1" dirty="0" smtClean="0">
                <a:latin typeface="Courier New" pitchFamily="49" charset="0"/>
                <a:cs typeface="Courier New" pitchFamily="49" charset="0"/>
              </a:rPr>
              <a:t>Recursive linear search function </a:t>
            </a:r>
          </a:p>
          <a:p>
            <a:pPr marL="0" indent="0">
              <a:lnSpc>
                <a:spcPct val="80000"/>
              </a:lnSpc>
              <a:buFont typeface="Wingdings" pitchFamily="2" charset="2"/>
              <a:buNone/>
            </a:pP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param</a:t>
            </a:r>
            <a:r>
              <a:rPr lang="en-US" sz="1600" dirty="0" smtClean="0">
                <a:latin typeface="Courier New" pitchFamily="49" charset="0"/>
                <a:cs typeface="Courier New" pitchFamily="49" charset="0"/>
              </a:rPr>
              <a:t> items </a:t>
            </a:r>
            <a:r>
              <a:rPr lang="en-US" sz="1600" i="1" dirty="0" smtClean="0">
                <a:latin typeface="Courier New" pitchFamily="49" charset="0"/>
                <a:cs typeface="Courier New" pitchFamily="49" charset="0"/>
              </a:rPr>
              <a:t>The vector being searched</a:t>
            </a:r>
          </a:p>
          <a:p>
            <a:pPr marL="0" indent="0">
              <a:lnSpc>
                <a:spcPct val="80000"/>
              </a:lnSpc>
              <a:buFont typeface="Wingdings" pitchFamily="2" charset="2"/>
              <a:buNone/>
            </a:pP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param</a:t>
            </a:r>
            <a:r>
              <a:rPr lang="en-US" sz="1600" dirty="0" smtClean="0">
                <a:latin typeface="Courier New" pitchFamily="49" charset="0"/>
                <a:cs typeface="Courier New" pitchFamily="49" charset="0"/>
              </a:rPr>
              <a:t> target </a:t>
            </a:r>
            <a:r>
              <a:rPr lang="en-US" sz="1600" i="1" dirty="0" smtClean="0">
                <a:latin typeface="Courier New" pitchFamily="49" charset="0"/>
                <a:cs typeface="Courier New" pitchFamily="49" charset="0"/>
              </a:rPr>
              <a:t>The item being searched for</a:t>
            </a:r>
          </a:p>
          <a:p>
            <a:pPr marL="0" indent="0">
              <a:lnSpc>
                <a:spcPct val="80000"/>
              </a:lnSpc>
              <a:buFont typeface="Wingdings" pitchFamily="2" charset="2"/>
              <a:buNone/>
            </a:pP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param</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pos_first</a:t>
            </a:r>
            <a:r>
              <a:rPr lang="en-US" sz="1600" dirty="0" smtClean="0">
                <a:latin typeface="Courier New" pitchFamily="49" charset="0"/>
                <a:cs typeface="Courier New" pitchFamily="49" charset="0"/>
              </a:rPr>
              <a:t> </a:t>
            </a:r>
            <a:r>
              <a:rPr lang="en-US" sz="1600" i="1" dirty="0" smtClean="0">
                <a:latin typeface="Courier New" pitchFamily="49" charset="0"/>
                <a:cs typeface="Courier New" pitchFamily="49" charset="0"/>
              </a:rPr>
              <a:t>The position of the current first element </a:t>
            </a:r>
          </a:p>
          <a:p>
            <a:pPr marL="0" indent="0">
              <a:lnSpc>
                <a:spcPct val="80000"/>
              </a:lnSpc>
              <a:buFont typeface="Wingdings" pitchFamily="2" charset="2"/>
              <a:buNone/>
            </a:pPr>
            <a:r>
              <a:rPr lang="en-US" sz="1600" dirty="0" smtClean="0">
                <a:latin typeface="Courier New" pitchFamily="49" charset="0"/>
                <a:cs typeface="Courier New" pitchFamily="49" charset="0"/>
              </a:rPr>
              <a:t>@return </a:t>
            </a:r>
            <a:r>
              <a:rPr lang="en-US" sz="1600" i="1" dirty="0" smtClean="0">
                <a:latin typeface="Courier New" pitchFamily="49" charset="0"/>
                <a:cs typeface="Courier New" pitchFamily="49" charset="0"/>
              </a:rPr>
              <a:t>The subscript of target if found; otherwise </a:t>
            </a:r>
            <a:r>
              <a:rPr lang="en-US" sz="1600" dirty="0" smtClean="0">
                <a:latin typeface="Courier New" pitchFamily="49" charset="0"/>
                <a:cs typeface="Courier New" pitchFamily="49" charset="0"/>
              </a:rPr>
              <a:t>-1</a:t>
            </a:r>
          </a:p>
          <a:p>
            <a:pPr marL="0" indent="0">
              <a:lnSpc>
                <a:spcPct val="80000"/>
              </a:lnSpc>
              <a:buFont typeface="Wingdings" pitchFamily="2" charset="2"/>
              <a:buNone/>
            </a:pPr>
            <a:r>
              <a:rPr lang="en-US" sz="1600" dirty="0" smtClean="0">
                <a:latin typeface="Courier New" pitchFamily="49" charset="0"/>
                <a:cs typeface="Courier New" pitchFamily="49" charset="0"/>
              </a:rPr>
              <a:t>*/</a:t>
            </a:r>
          </a:p>
          <a:p>
            <a:pPr marL="0" indent="0">
              <a:lnSpc>
                <a:spcPct val="80000"/>
              </a:lnSpc>
              <a:buFont typeface="Wingdings" pitchFamily="2" charset="2"/>
              <a:buNone/>
            </a:pPr>
            <a:r>
              <a:rPr lang="en-US" sz="1600" dirty="0" smtClean="0">
                <a:latin typeface="Courier New" pitchFamily="49" charset="0"/>
                <a:cs typeface="Courier New" pitchFamily="49" charset="0"/>
              </a:rPr>
              <a:t>template&lt;</a:t>
            </a:r>
            <a:r>
              <a:rPr lang="en-US" sz="1600" dirty="0" err="1" smtClean="0">
                <a:latin typeface="Courier New" pitchFamily="49" charset="0"/>
                <a:cs typeface="Courier New" pitchFamily="49" charset="0"/>
              </a:rPr>
              <a:t>typename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&gt;</a:t>
            </a:r>
          </a:p>
          <a:p>
            <a:pPr marL="0" indent="0">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linear_search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const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std</a:t>
            </a:r>
            <a:r>
              <a:rPr lang="en-US" sz="1600" dirty="0" smtClean="0">
                <a:latin typeface="Courier New" pitchFamily="49" charset="0"/>
                <a:cs typeface="Courier New" pitchFamily="49" charset="0"/>
              </a:rPr>
              <a:t>::vector&lt;</a:t>
            </a: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&gt;&amp; items,</a:t>
            </a:r>
          </a:p>
          <a:p>
            <a:pPr marL="0" indent="0">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const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&amp; target, </a:t>
            </a:r>
            <a:r>
              <a:rPr lang="en-US" sz="1600" dirty="0" err="1" smtClean="0">
                <a:latin typeface="Courier New" pitchFamily="49" charset="0"/>
                <a:cs typeface="Courier New" pitchFamily="49" charset="0"/>
              </a:rPr>
              <a:t>size_t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pos_first</a:t>
            </a:r>
            <a:r>
              <a:rPr lang="en-US" sz="1600" dirty="0" smtClean="0">
                <a:latin typeface="Courier New" pitchFamily="49" charset="0"/>
                <a:cs typeface="Courier New" pitchFamily="49" charset="0"/>
              </a:rPr>
              <a:t>) {</a:t>
            </a:r>
          </a:p>
          <a:p>
            <a:pPr marL="0" indent="0">
              <a:lnSpc>
                <a:spcPct val="80000"/>
              </a:lnSpc>
              <a:buFont typeface="Wingdings" pitchFamily="2" charset="2"/>
              <a:buNone/>
            </a:pPr>
            <a:r>
              <a:rPr lang="en-US" sz="1600" dirty="0" smtClean="0">
                <a:latin typeface="Courier New" pitchFamily="49" charset="0"/>
                <a:cs typeface="Courier New" pitchFamily="49" charset="0"/>
              </a:rPr>
              <a:t>  if (</a:t>
            </a:r>
            <a:r>
              <a:rPr lang="en-US" sz="1600" dirty="0" err="1" smtClean="0">
                <a:latin typeface="Courier New" pitchFamily="49" charset="0"/>
                <a:cs typeface="Courier New" pitchFamily="49" charset="0"/>
              </a:rPr>
              <a:t>pos_first</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items.size</a:t>
            </a:r>
            <a:r>
              <a:rPr lang="en-US" sz="1600" dirty="0" smtClean="0">
                <a:latin typeface="Courier New" pitchFamily="49" charset="0"/>
                <a:cs typeface="Courier New" pitchFamily="49" charset="0"/>
              </a:rPr>
              <a:t>())</a:t>
            </a:r>
          </a:p>
          <a:p>
            <a:pPr marL="0" indent="0">
              <a:lnSpc>
                <a:spcPct val="80000"/>
              </a:lnSpc>
              <a:buFont typeface="Wingdings" pitchFamily="2" charset="2"/>
              <a:buNone/>
            </a:pPr>
            <a:r>
              <a:rPr lang="en-US" sz="1600" dirty="0" smtClean="0">
                <a:latin typeface="Courier New" pitchFamily="49" charset="0"/>
                <a:cs typeface="Courier New" pitchFamily="49" charset="0"/>
              </a:rPr>
              <a:t>    return -1;</a:t>
            </a:r>
          </a:p>
          <a:p>
            <a:pPr marL="0" indent="0">
              <a:lnSpc>
                <a:spcPct val="80000"/>
              </a:lnSpc>
              <a:buFont typeface="Wingdings" pitchFamily="2" charset="2"/>
              <a:buNone/>
            </a:pPr>
            <a:r>
              <a:rPr lang="en-US" sz="1600" dirty="0" smtClean="0">
                <a:latin typeface="Courier New" pitchFamily="49" charset="0"/>
                <a:cs typeface="Courier New" pitchFamily="49" charset="0"/>
              </a:rPr>
              <a:t>  else if (target == items[</a:t>
            </a:r>
            <a:r>
              <a:rPr lang="en-US" sz="1600" dirty="0" err="1" smtClean="0">
                <a:latin typeface="Courier New" pitchFamily="49" charset="0"/>
                <a:cs typeface="Courier New" pitchFamily="49" charset="0"/>
              </a:rPr>
              <a:t>pos_first</a:t>
            </a:r>
            <a:r>
              <a:rPr lang="en-US" sz="1600" dirty="0" smtClean="0">
                <a:latin typeface="Courier New" pitchFamily="49" charset="0"/>
                <a:cs typeface="Courier New" pitchFamily="49" charset="0"/>
              </a:rPr>
              <a:t>])</a:t>
            </a:r>
          </a:p>
          <a:p>
            <a:pPr marL="0" indent="0">
              <a:lnSpc>
                <a:spcPct val="80000"/>
              </a:lnSpc>
              <a:buFont typeface="Wingdings" pitchFamily="2" charset="2"/>
              <a:buNone/>
            </a:pPr>
            <a:r>
              <a:rPr lang="en-US" sz="1600" dirty="0" smtClean="0">
                <a:latin typeface="Courier New" pitchFamily="49" charset="0"/>
                <a:cs typeface="Courier New" pitchFamily="49" charset="0"/>
              </a:rPr>
              <a:t>    return </a:t>
            </a:r>
            <a:r>
              <a:rPr lang="en-US" sz="1600" dirty="0" err="1" smtClean="0">
                <a:latin typeface="Courier New" pitchFamily="49" charset="0"/>
                <a:cs typeface="Courier New" pitchFamily="49" charset="0"/>
              </a:rPr>
              <a:t>pos_first</a:t>
            </a:r>
            <a:r>
              <a:rPr lang="en-US" sz="1600" dirty="0" smtClean="0">
                <a:latin typeface="Courier New" pitchFamily="49" charset="0"/>
                <a:cs typeface="Courier New" pitchFamily="49" charset="0"/>
              </a:rPr>
              <a:t>;</a:t>
            </a:r>
          </a:p>
          <a:p>
            <a:pPr marL="0" indent="0">
              <a:lnSpc>
                <a:spcPct val="80000"/>
              </a:lnSpc>
              <a:buFont typeface="Wingdings" pitchFamily="2" charset="2"/>
              <a:buNone/>
            </a:pPr>
            <a:r>
              <a:rPr lang="en-US" sz="1600" dirty="0" smtClean="0">
                <a:latin typeface="Courier New" pitchFamily="49" charset="0"/>
                <a:cs typeface="Courier New" pitchFamily="49" charset="0"/>
              </a:rPr>
              <a:t>  else</a:t>
            </a:r>
          </a:p>
          <a:p>
            <a:pPr marL="0" indent="0">
              <a:lnSpc>
                <a:spcPct val="80000"/>
              </a:lnSpc>
              <a:buFont typeface="Wingdings" pitchFamily="2" charset="2"/>
              <a:buNone/>
            </a:pPr>
            <a:r>
              <a:rPr lang="en-US" sz="1600" dirty="0" smtClean="0">
                <a:latin typeface="Courier New" pitchFamily="49" charset="0"/>
                <a:cs typeface="Courier New" pitchFamily="49" charset="0"/>
              </a:rPr>
              <a:t>    return </a:t>
            </a:r>
            <a:r>
              <a:rPr lang="en-US" sz="1600" dirty="0" err="1" smtClean="0">
                <a:latin typeface="Courier New" pitchFamily="49" charset="0"/>
                <a:cs typeface="Courier New" pitchFamily="49" charset="0"/>
              </a:rPr>
              <a:t>linear_search</a:t>
            </a:r>
            <a:r>
              <a:rPr lang="en-US" sz="1600" dirty="0" smtClean="0">
                <a:latin typeface="Courier New" pitchFamily="49" charset="0"/>
                <a:cs typeface="Courier New" pitchFamily="49" charset="0"/>
              </a:rPr>
              <a:t>(items, target, </a:t>
            </a:r>
            <a:r>
              <a:rPr lang="en-US" sz="1600" dirty="0" err="1" smtClean="0">
                <a:latin typeface="Courier New" pitchFamily="49" charset="0"/>
                <a:cs typeface="Courier New" pitchFamily="49" charset="0"/>
              </a:rPr>
              <a:t>pos_first</a:t>
            </a:r>
            <a:r>
              <a:rPr lang="en-US" sz="1600" dirty="0" smtClean="0">
                <a:latin typeface="Courier New" pitchFamily="49" charset="0"/>
                <a:cs typeface="Courier New" pitchFamily="49" charset="0"/>
              </a:rPr>
              <a:t> + 1);</a:t>
            </a:r>
          </a:p>
          <a:p>
            <a:pPr marL="0" indent="0">
              <a:lnSpc>
                <a:spcPct val="80000"/>
              </a:lnSpc>
              <a:buFont typeface="Wingdings" pitchFamily="2" charset="2"/>
              <a:buNone/>
            </a:pPr>
            <a:r>
              <a:rPr lang="en-US" sz="16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Implementation of Recursive Linear Search (cont.)</a:t>
            </a:r>
          </a:p>
        </p:txBody>
      </p:sp>
      <p:sp>
        <p:nvSpPr>
          <p:cNvPr id="2" name="Content Placeholder 1"/>
          <p:cNvSpPr>
            <a:spLocks noGrp="1"/>
          </p:cNvSpPr>
          <p:nvPr>
            <p:ph sz="quarter" idx="1"/>
          </p:nvPr>
        </p:nvSpPr>
        <p:spPr>
          <a:xfrm>
            <a:off x="457200" y="1600200"/>
            <a:ext cx="8534400" cy="4525963"/>
          </a:xfrm>
        </p:spPr>
        <p:txBody>
          <a:bodyPr>
            <a:normAutofit/>
          </a:bodyPr>
          <a:lstStyle/>
          <a:p>
            <a:pPr>
              <a:lnSpc>
                <a:spcPct val="90000"/>
              </a:lnSpc>
            </a:pPr>
            <a:r>
              <a:rPr lang="en-US" sz="2700" dirty="0" smtClean="0"/>
              <a:t>A non-recursive wrapper function:</a:t>
            </a:r>
          </a:p>
          <a:p>
            <a:pPr>
              <a:lnSpc>
                <a:spcPct val="90000"/>
              </a:lnSpc>
            </a:pPr>
            <a:endParaRPr lang="en-US" sz="2700" dirty="0" smtClean="0"/>
          </a:p>
          <a:p>
            <a:pPr>
              <a:lnSpc>
                <a:spcPct val="90000"/>
              </a:lnSpc>
              <a:buFont typeface="Wingdings" pitchFamily="2" charset="2"/>
              <a:buNone/>
            </a:pPr>
            <a:r>
              <a:rPr lang="en-US" sz="1800" dirty="0" smtClean="0">
                <a:latin typeface="Courier New" pitchFamily="49" charset="0"/>
                <a:cs typeface="Courier New" pitchFamily="49" charset="0"/>
              </a:rPr>
              <a:t>/** </a:t>
            </a:r>
            <a:r>
              <a:rPr lang="en-US" sz="1800" i="1" dirty="0" smtClean="0">
                <a:latin typeface="Courier New" pitchFamily="49" charset="0"/>
                <a:cs typeface="Courier New" pitchFamily="49" charset="0"/>
              </a:rPr>
              <a:t>Wrapper for recursive linear search function </a:t>
            </a:r>
          </a:p>
          <a:p>
            <a:pPr>
              <a:lnSpc>
                <a:spcPct val="90000"/>
              </a:lnSpc>
              <a:buFont typeface="Wingdings" pitchFamily="2" charset="2"/>
              <a:buNone/>
            </a:pP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param</a:t>
            </a:r>
            <a:r>
              <a:rPr lang="en-US" sz="1800" dirty="0" smtClean="0">
                <a:latin typeface="Courier New" pitchFamily="49" charset="0"/>
                <a:cs typeface="Courier New" pitchFamily="49" charset="0"/>
              </a:rPr>
              <a:t> items </a:t>
            </a:r>
            <a:r>
              <a:rPr lang="en-US" sz="1800" i="1" dirty="0" smtClean="0">
                <a:latin typeface="Courier New" pitchFamily="49" charset="0"/>
                <a:cs typeface="Courier New" pitchFamily="49" charset="0"/>
              </a:rPr>
              <a:t>The vector being searched</a:t>
            </a:r>
          </a:p>
          <a:p>
            <a:pPr>
              <a:lnSpc>
                <a:spcPct val="90000"/>
              </a:lnSpc>
              <a:buFont typeface="Wingdings" pitchFamily="2" charset="2"/>
              <a:buNone/>
            </a:pP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param</a:t>
            </a:r>
            <a:r>
              <a:rPr lang="en-US" sz="1800" dirty="0" smtClean="0">
                <a:latin typeface="Courier New" pitchFamily="49" charset="0"/>
                <a:cs typeface="Courier New" pitchFamily="49" charset="0"/>
              </a:rPr>
              <a:t> target </a:t>
            </a:r>
            <a:r>
              <a:rPr lang="en-US" sz="1800" i="1" dirty="0" smtClean="0">
                <a:latin typeface="Courier New" pitchFamily="49" charset="0"/>
                <a:cs typeface="Courier New" pitchFamily="49" charset="0"/>
              </a:rPr>
              <a:t>The object being searched for</a:t>
            </a:r>
          </a:p>
          <a:p>
            <a:pPr>
              <a:lnSpc>
                <a:spcPct val="90000"/>
              </a:lnSpc>
              <a:buFont typeface="Wingdings" pitchFamily="2" charset="2"/>
              <a:buNone/>
            </a:pPr>
            <a:r>
              <a:rPr lang="en-US" sz="1800" dirty="0" smtClean="0">
                <a:latin typeface="Courier New" pitchFamily="49" charset="0"/>
                <a:cs typeface="Courier New" pitchFamily="49" charset="0"/>
              </a:rPr>
              <a:t>@return </a:t>
            </a:r>
            <a:r>
              <a:rPr lang="en-US" sz="1800" i="1" dirty="0" smtClean="0">
                <a:latin typeface="Courier New" pitchFamily="49" charset="0"/>
                <a:cs typeface="Courier New" pitchFamily="49" charset="0"/>
              </a:rPr>
              <a:t>The subscript of target if found; otherwise </a:t>
            </a:r>
            <a:r>
              <a:rPr lang="en-US" sz="1800" dirty="0" smtClean="0">
                <a:latin typeface="Courier New" pitchFamily="49" charset="0"/>
                <a:cs typeface="Courier New" pitchFamily="49" charset="0"/>
              </a:rPr>
              <a:t>-1</a:t>
            </a:r>
          </a:p>
          <a:p>
            <a:pPr>
              <a:lnSpc>
                <a:spcPct val="90000"/>
              </a:lnSpc>
              <a:buFont typeface="Wingdings" pitchFamily="2" charset="2"/>
              <a:buNone/>
            </a:pPr>
            <a:r>
              <a:rPr lang="en-US" sz="1800" dirty="0" smtClean="0">
                <a:latin typeface="Courier New" pitchFamily="49" charset="0"/>
                <a:cs typeface="Courier New" pitchFamily="49" charset="0"/>
              </a:rPr>
              <a:t>*/</a:t>
            </a:r>
          </a:p>
          <a:p>
            <a:pPr>
              <a:lnSpc>
                <a:spcPct val="90000"/>
              </a:lnSpc>
              <a:buFont typeface="Wingdings" pitchFamily="2" charset="2"/>
              <a:buNone/>
            </a:pPr>
            <a:r>
              <a:rPr lang="en-US" sz="1800" dirty="0" smtClean="0">
                <a:latin typeface="Courier New" pitchFamily="49" charset="0"/>
                <a:cs typeface="Courier New" pitchFamily="49" charset="0"/>
              </a:rPr>
              <a:t>template&lt;</a:t>
            </a:r>
            <a:r>
              <a:rPr lang="en-US" sz="1800" dirty="0" err="1" smtClean="0">
                <a:latin typeface="Courier New" pitchFamily="49" charset="0"/>
                <a:cs typeface="Courier New" pitchFamily="49" charset="0"/>
              </a:rPr>
              <a:t>typename</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Item_Type</a:t>
            </a:r>
            <a:r>
              <a:rPr lang="en-US" sz="1800" dirty="0" smtClean="0">
                <a:latin typeface="Courier New" pitchFamily="49" charset="0"/>
                <a:cs typeface="Courier New" pitchFamily="49" charset="0"/>
              </a:rPr>
              <a:t>&gt;</a:t>
            </a:r>
          </a:p>
          <a:p>
            <a:pPr>
              <a:lnSpc>
                <a:spcPct val="90000"/>
              </a:lnSpc>
              <a:buFont typeface="Wingdings" pitchFamily="2" charset="2"/>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linear_search</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const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::vector&lt;</a:t>
            </a:r>
            <a:r>
              <a:rPr lang="en-US" sz="1800" dirty="0" err="1" smtClean="0">
                <a:latin typeface="Courier New" pitchFamily="49" charset="0"/>
                <a:cs typeface="Courier New" pitchFamily="49" charset="0"/>
              </a:rPr>
              <a:t>Item_Type</a:t>
            </a:r>
            <a:r>
              <a:rPr lang="en-US" sz="1800" dirty="0" smtClean="0">
                <a:latin typeface="Courier New" pitchFamily="49" charset="0"/>
                <a:cs typeface="Courier New" pitchFamily="49" charset="0"/>
              </a:rPr>
              <a:t>&gt;&amp; items,</a:t>
            </a:r>
          </a:p>
          <a:p>
            <a:pPr>
              <a:lnSpc>
                <a:spcPct val="90000"/>
              </a:lnSpc>
              <a:buFont typeface="Wingdings" pitchFamily="2" charset="2"/>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const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Item_Type</a:t>
            </a:r>
            <a:r>
              <a:rPr lang="en-US" sz="1800" dirty="0" smtClean="0">
                <a:latin typeface="Courier New" pitchFamily="49" charset="0"/>
                <a:cs typeface="Courier New" pitchFamily="49" charset="0"/>
              </a:rPr>
              <a:t>&amp; target) {</a:t>
            </a:r>
          </a:p>
          <a:p>
            <a:pPr>
              <a:lnSpc>
                <a:spcPct val="90000"/>
              </a:lnSpc>
              <a:buFont typeface="Wingdings" pitchFamily="2" charset="2"/>
              <a:buNone/>
            </a:pPr>
            <a:r>
              <a:rPr lang="en-US" sz="1800" dirty="0" smtClean="0">
                <a:latin typeface="Courier New" pitchFamily="49" charset="0"/>
                <a:cs typeface="Courier New" pitchFamily="49" charset="0"/>
              </a:rPr>
              <a:t>  return </a:t>
            </a:r>
            <a:r>
              <a:rPr lang="en-US" sz="1800" dirty="0" err="1" smtClean="0">
                <a:latin typeface="Courier New" pitchFamily="49" charset="0"/>
                <a:cs typeface="Courier New" pitchFamily="49" charset="0"/>
              </a:rPr>
              <a:t>linear_search</a:t>
            </a:r>
            <a:r>
              <a:rPr lang="en-US" sz="1800" dirty="0" smtClean="0">
                <a:latin typeface="Courier New" pitchFamily="49" charset="0"/>
                <a:cs typeface="Courier New" pitchFamily="49" charset="0"/>
              </a:rPr>
              <a:t>(items, target, 0);</a:t>
            </a:r>
          </a:p>
          <a:p>
            <a:pPr>
              <a:lnSpc>
                <a:spcPct val="90000"/>
              </a:lnSpc>
              <a:buFont typeface="Wingdings" pitchFamily="2" charset="2"/>
              <a:buNone/>
            </a:pPr>
            <a:r>
              <a:rPr lang="en-US" sz="1800" dirty="0" smtClean="0">
                <a:latin typeface="Courier New" pitchFamily="49" charset="0"/>
                <a:cs typeface="Courier New" pitchFamily="49" charset="0"/>
              </a:rPr>
              <a:t>}</a:t>
            </a:r>
            <a:endParaRPr lang="en-US" sz="16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Implementation of Recursive Linear Search (cont.)</a:t>
            </a:r>
          </a:p>
        </p:txBody>
      </p:sp>
      <p:pic>
        <p:nvPicPr>
          <p:cNvPr id="72706" name="Picture 2"/>
          <p:cNvPicPr>
            <a:picLocks noChangeAspect="1" noChangeArrowheads="1"/>
          </p:cNvPicPr>
          <p:nvPr/>
        </p:nvPicPr>
        <p:blipFill>
          <a:blip r:embed="rId2"/>
          <a:srcRect/>
          <a:stretch>
            <a:fillRect/>
          </a:stretch>
        </p:blipFill>
        <p:spPr bwMode="auto">
          <a:xfrm>
            <a:off x="1204913" y="1581150"/>
            <a:ext cx="7067550"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Design of a Binary Search Algorithm</a:t>
            </a:r>
          </a:p>
        </p:txBody>
      </p:sp>
      <p:sp>
        <p:nvSpPr>
          <p:cNvPr id="24581" name="Rectangle 3"/>
          <p:cNvSpPr>
            <a:spLocks noGrp="1" noChangeArrowheads="1"/>
          </p:cNvSpPr>
          <p:nvPr>
            <p:ph sz="quarter" idx="1"/>
          </p:nvPr>
        </p:nvSpPr>
        <p:spPr>
          <a:xfrm>
            <a:off x="612775" y="1600200"/>
            <a:ext cx="8153400" cy="4953000"/>
          </a:xfrm>
        </p:spPr>
        <p:txBody>
          <a:bodyPr>
            <a:normAutofit lnSpcReduction="10000"/>
          </a:bodyPr>
          <a:lstStyle/>
          <a:p>
            <a:pPr marL="320040" indent="-320040" fontAlgn="auto">
              <a:spcAft>
                <a:spcPts val="0"/>
              </a:spcAft>
              <a:buFont typeface="Wingdings"/>
              <a:buChar char=""/>
              <a:defRPr/>
            </a:pPr>
            <a:r>
              <a:rPr lang="en-US" dirty="0" smtClean="0"/>
              <a:t>A </a:t>
            </a:r>
            <a:r>
              <a:rPr lang="en-US" i="1" dirty="0" smtClean="0"/>
              <a:t>binary search </a:t>
            </a:r>
            <a:r>
              <a:rPr lang="en-US" dirty="0" smtClean="0"/>
              <a:t>can be performed only on an array or vector that has been sorted</a:t>
            </a:r>
          </a:p>
          <a:p>
            <a:pPr marL="320040" indent="-320040" fontAlgn="auto">
              <a:spcAft>
                <a:spcPts val="0"/>
              </a:spcAft>
              <a:buFont typeface="Wingdings"/>
              <a:buChar char=""/>
              <a:defRPr/>
            </a:pPr>
            <a:r>
              <a:rPr lang="en-US" dirty="0" smtClean="0"/>
              <a:t>Base cases</a:t>
            </a:r>
          </a:p>
          <a:p>
            <a:pPr marL="640080" lvl="1" indent="-274320" fontAlgn="auto">
              <a:spcAft>
                <a:spcPts val="0"/>
              </a:spcAft>
              <a:buFont typeface="Wingdings 2"/>
              <a:buChar char=""/>
              <a:defRPr/>
            </a:pPr>
            <a:r>
              <a:rPr lang="en-US" dirty="0" smtClean="0"/>
              <a:t>The vector is empty</a:t>
            </a:r>
          </a:p>
          <a:p>
            <a:pPr marL="640080" lvl="1" indent="-274320" fontAlgn="auto">
              <a:spcAft>
                <a:spcPts val="0"/>
              </a:spcAft>
              <a:buFont typeface="Wingdings 2"/>
              <a:buChar char=""/>
              <a:defRPr/>
            </a:pPr>
            <a:r>
              <a:rPr lang="en-US" dirty="0" smtClean="0"/>
              <a:t>The element being examined matches the target</a:t>
            </a:r>
          </a:p>
          <a:p>
            <a:pPr marL="320040" indent="-320040" fontAlgn="auto">
              <a:spcAft>
                <a:spcPts val="0"/>
              </a:spcAft>
              <a:buFont typeface="Wingdings"/>
              <a:buChar char=""/>
              <a:defRPr/>
            </a:pPr>
            <a:r>
              <a:rPr lang="en-US" dirty="0" smtClean="0"/>
              <a:t>Rather than looking at the first element, a binary search compares the middle element for a match with the target</a:t>
            </a:r>
          </a:p>
          <a:p>
            <a:pPr marL="320040" indent="-320040" fontAlgn="auto">
              <a:spcAft>
                <a:spcPts val="0"/>
              </a:spcAft>
              <a:buFont typeface="Wingdings"/>
              <a:buChar char=""/>
              <a:defRPr/>
            </a:pPr>
            <a:r>
              <a:rPr lang="en-US" dirty="0" smtClean="0"/>
              <a:t>If the middle element does not match the target, a binary search excludes the half of the vector within which the target cannot lie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12775" y="228600"/>
            <a:ext cx="8153400" cy="990600"/>
          </a:xfrm>
        </p:spPr>
        <p:txBody>
          <a:bodyPr/>
          <a:lstStyle/>
          <a:p>
            <a:r>
              <a:rPr lang="en-US" b="1" smtClean="0"/>
              <a:t>Recursive Thinking (cont.)</a:t>
            </a:r>
          </a:p>
        </p:txBody>
      </p:sp>
      <p:sp>
        <p:nvSpPr>
          <p:cNvPr id="3" name="Content Placeholder 2"/>
          <p:cNvSpPr>
            <a:spLocks noGrp="1"/>
          </p:cNvSpPr>
          <p:nvPr>
            <p:ph sz="quarter" idx="1"/>
          </p:nvPr>
        </p:nvSpPr>
        <p:spPr>
          <a:xfrm>
            <a:off x="612775" y="1600200"/>
            <a:ext cx="8153400" cy="4953000"/>
          </a:xfrm>
        </p:spPr>
        <p:txBody>
          <a:bodyPr>
            <a:normAutofit/>
          </a:bodyPr>
          <a:lstStyle/>
          <a:p>
            <a:pPr marL="0" indent="0">
              <a:buFont typeface="Wingdings" pitchFamily="2" charset="2"/>
              <a:buNone/>
            </a:pPr>
            <a:r>
              <a:rPr lang="en-US" b="1" smtClean="0"/>
              <a:t>Recursive Algorithm to Process Nested Figures</a:t>
            </a:r>
          </a:p>
          <a:p>
            <a:pPr marL="0" indent="0">
              <a:buSzPct val="100000"/>
              <a:buFont typeface="Tw Cen MT" pitchFamily="34" charset="0"/>
              <a:buAutoNum type="arabicPeriod"/>
            </a:pPr>
            <a:r>
              <a:rPr lang="en-US" sz="2400" b="1" smtClean="0">
                <a:latin typeface="Courier New" pitchFamily="49" charset="0"/>
                <a:cs typeface="Courier New" pitchFamily="49" charset="0"/>
              </a:rPr>
              <a:t>if</a:t>
            </a:r>
            <a:r>
              <a:rPr lang="en-US" sz="2400" smtClean="0"/>
              <a:t> there is one figure in the nest</a:t>
            </a:r>
          </a:p>
          <a:p>
            <a:pPr marL="0" indent="0">
              <a:buSzPct val="100000"/>
              <a:buFont typeface="Tw Cen MT" pitchFamily="34" charset="0"/>
              <a:buAutoNum type="arabicPeriod"/>
            </a:pPr>
            <a:r>
              <a:rPr lang="en-US" sz="2400" smtClean="0"/>
              <a:t> 	Do whatever is required to the figure</a:t>
            </a:r>
          </a:p>
          <a:p>
            <a:pPr marL="0" indent="0">
              <a:buFont typeface="Wingdings" pitchFamily="2" charset="2"/>
              <a:buNone/>
            </a:pPr>
            <a:r>
              <a:rPr lang="en-US" sz="2400" b="1" smtClean="0">
                <a:latin typeface="Courier New" pitchFamily="49" charset="0"/>
                <a:cs typeface="Courier New" pitchFamily="49" charset="0"/>
              </a:rPr>
              <a:t>  else</a:t>
            </a:r>
          </a:p>
          <a:p>
            <a:pPr marL="0" indent="0">
              <a:buSzPct val="100000"/>
              <a:buFont typeface="Tw Cen MT" pitchFamily="34" charset="0"/>
              <a:buAutoNum type="arabicPeriod" startAt="3"/>
            </a:pPr>
            <a:r>
              <a:rPr lang="en-US" sz="2400" smtClean="0"/>
              <a:t> 	Do whatever is required to the outer figure in the nest</a:t>
            </a:r>
          </a:p>
          <a:p>
            <a:pPr marL="0" indent="0">
              <a:buSzPct val="100000"/>
              <a:buFont typeface="Tw Cen MT" pitchFamily="34" charset="0"/>
              <a:buAutoNum type="arabicPeriod" startAt="3"/>
            </a:pPr>
            <a:r>
              <a:rPr lang="en-US" sz="2400" smtClean="0"/>
              <a:t> 	Process the nest of figures inside the outer figure in the 	same way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Design of a Binary Search Algorithm (cont.)</a:t>
            </a:r>
          </a:p>
        </p:txBody>
      </p:sp>
      <p:sp>
        <p:nvSpPr>
          <p:cNvPr id="2" name="Content Placeholder 1"/>
          <p:cNvSpPr>
            <a:spLocks noGrp="1"/>
          </p:cNvSpPr>
          <p:nvPr>
            <p:ph sz="quarter" idx="1"/>
          </p:nvPr>
        </p:nvSpPr>
        <p:spPr>
          <a:xfrm>
            <a:off x="612775" y="1600200"/>
            <a:ext cx="8153400" cy="4953000"/>
          </a:xfrm>
        </p:spPr>
        <p:txBody>
          <a:bodyPr>
            <a:normAutofit/>
          </a:bodyPr>
          <a:lstStyle/>
          <a:p>
            <a:pPr marL="0" indent="0">
              <a:lnSpc>
                <a:spcPct val="90000"/>
              </a:lnSpc>
              <a:buSzPct val="90000"/>
              <a:buFont typeface="Wingdings" pitchFamily="2" charset="2"/>
              <a:buNone/>
            </a:pPr>
            <a:r>
              <a:rPr lang="en-US" sz="2500" b="1" smtClean="0"/>
              <a:t>Binary Search Algorithm</a:t>
            </a:r>
          </a:p>
          <a:p>
            <a:pPr marL="0" indent="0">
              <a:lnSpc>
                <a:spcPct val="90000"/>
              </a:lnSpc>
              <a:buSzPct val="90000"/>
              <a:buFont typeface="Wingdings" pitchFamily="2" charset="2"/>
              <a:buNone/>
            </a:pPr>
            <a:endParaRPr lang="en-US" sz="2500" b="1" smtClean="0"/>
          </a:p>
          <a:p>
            <a:pPr marL="0" indent="0">
              <a:lnSpc>
                <a:spcPct val="90000"/>
              </a:lnSpc>
              <a:buSzPct val="90000"/>
              <a:buFont typeface="Tw Cen MT" pitchFamily="34" charset="0"/>
              <a:buAutoNum type="arabicPeriod"/>
            </a:pPr>
            <a:r>
              <a:rPr lang="en-US" sz="2000" smtClean="0">
                <a:latin typeface="Courier New" pitchFamily="49" charset="0"/>
                <a:cs typeface="Courier New" pitchFamily="49" charset="0"/>
              </a:rPr>
              <a:t>if</a:t>
            </a:r>
            <a:r>
              <a:rPr lang="en-US" sz="2000" smtClean="0"/>
              <a:t> </a:t>
            </a:r>
            <a:r>
              <a:rPr lang="en-US" sz="2500" smtClean="0"/>
              <a:t>the vector is empty</a:t>
            </a:r>
          </a:p>
          <a:p>
            <a:pPr marL="0" indent="0">
              <a:lnSpc>
                <a:spcPct val="90000"/>
              </a:lnSpc>
              <a:buSzPct val="90000"/>
              <a:buFont typeface="Tw Cen MT" pitchFamily="34" charset="0"/>
              <a:buAutoNum type="arabicPeriod"/>
            </a:pPr>
            <a:r>
              <a:rPr lang="en-US" sz="2500" smtClean="0"/>
              <a:t> 	Return –1 as the search result</a:t>
            </a:r>
          </a:p>
          <a:p>
            <a:pPr marL="0" indent="0">
              <a:lnSpc>
                <a:spcPct val="90000"/>
              </a:lnSpc>
              <a:buSzPct val="90000"/>
              <a:buFont typeface="Wingdings" pitchFamily="2" charset="2"/>
              <a:buNone/>
            </a:pPr>
            <a:r>
              <a:rPr lang="en-US" sz="2000" smtClean="0">
                <a:latin typeface="Courier New" pitchFamily="49" charset="0"/>
                <a:cs typeface="Courier New" pitchFamily="49" charset="0"/>
              </a:rPr>
              <a:t>  else if </a:t>
            </a:r>
            <a:r>
              <a:rPr lang="en-US" sz="2500" smtClean="0"/>
              <a:t>the middle element matches the target</a:t>
            </a:r>
          </a:p>
          <a:p>
            <a:pPr marL="0" indent="0">
              <a:lnSpc>
                <a:spcPct val="90000"/>
              </a:lnSpc>
              <a:buSzPct val="90000"/>
              <a:buFont typeface="Tw Cen MT" pitchFamily="34" charset="0"/>
              <a:buAutoNum type="arabicPeriod" startAt="3"/>
            </a:pPr>
            <a:r>
              <a:rPr lang="en-US" sz="2500" smtClean="0"/>
              <a:t> 	Return the subscript of the middle element as the result</a:t>
            </a:r>
          </a:p>
          <a:p>
            <a:pPr marL="0" indent="0">
              <a:lnSpc>
                <a:spcPct val="90000"/>
              </a:lnSpc>
              <a:buSzPct val="90000"/>
              <a:buFont typeface="Wingdings" pitchFamily="2" charset="2"/>
              <a:buNone/>
            </a:pPr>
            <a:r>
              <a:rPr lang="en-US" sz="2000" smtClean="0">
                <a:latin typeface="Courier New" pitchFamily="49" charset="0"/>
                <a:cs typeface="Courier New" pitchFamily="49" charset="0"/>
              </a:rPr>
              <a:t>  else if </a:t>
            </a:r>
            <a:r>
              <a:rPr lang="en-US" sz="2500" smtClean="0"/>
              <a:t>the target is less than the middle element</a:t>
            </a:r>
          </a:p>
          <a:p>
            <a:pPr marL="0" indent="0">
              <a:lnSpc>
                <a:spcPct val="90000"/>
              </a:lnSpc>
              <a:buSzPct val="90000"/>
              <a:buFont typeface="Tw Cen MT" pitchFamily="34" charset="0"/>
              <a:buAutoNum type="arabicPeriod" startAt="4"/>
            </a:pPr>
            <a:r>
              <a:rPr lang="en-US" sz="2500" smtClean="0"/>
              <a:t> 	Recursively search the vector elements before the 	middle element and return the result</a:t>
            </a:r>
          </a:p>
          <a:p>
            <a:pPr marL="0" indent="0">
              <a:lnSpc>
                <a:spcPct val="90000"/>
              </a:lnSpc>
              <a:buSzPct val="90000"/>
              <a:buFont typeface="Wingdings" pitchFamily="2" charset="2"/>
              <a:buNone/>
            </a:pPr>
            <a:r>
              <a:rPr lang="en-US" sz="2000" smtClean="0">
                <a:latin typeface="Courier New" pitchFamily="49" charset="0"/>
                <a:cs typeface="Courier New" pitchFamily="49" charset="0"/>
              </a:rPr>
              <a:t>  else</a:t>
            </a:r>
          </a:p>
          <a:p>
            <a:pPr marL="0" indent="0">
              <a:lnSpc>
                <a:spcPct val="90000"/>
              </a:lnSpc>
              <a:buSzPct val="90000"/>
              <a:buFont typeface="Tw Cen MT" pitchFamily="34" charset="0"/>
              <a:buAutoNum type="arabicPeriod" startAt="5"/>
            </a:pPr>
            <a:r>
              <a:rPr lang="en-US" sz="2500" smtClean="0"/>
              <a:t> 	Recursively search the vector elements after the middle 	element and return the result</a:t>
            </a:r>
          </a:p>
          <a:p>
            <a:pPr marL="0" indent="0">
              <a:lnSpc>
                <a:spcPct val="90000"/>
              </a:lnSpc>
            </a:pPr>
            <a:endParaRPr lang="en-US" sz="25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12775" y="228600"/>
            <a:ext cx="8153400" cy="990600"/>
          </a:xfrm>
        </p:spPr>
        <p:txBody>
          <a:bodyPr/>
          <a:lstStyle/>
          <a:p>
            <a:r>
              <a:rPr lang="en-US" b="1" smtClean="0"/>
              <a:t>Binary Search Algorithm</a:t>
            </a:r>
          </a:p>
        </p:txBody>
      </p:sp>
      <p:sp>
        <p:nvSpPr>
          <p:cNvPr id="23" name="Rectangle 22"/>
          <p:cNvSpPr/>
          <p:nvPr/>
        </p:nvSpPr>
        <p:spPr>
          <a:xfrm>
            <a:off x="485775" y="36274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600" dirty="0">
              <a:latin typeface="Courier New" pitchFamily="49" charset="0"/>
              <a:cs typeface="Courier New" pitchFamily="49" charset="0"/>
            </a:endParaRPr>
          </a:p>
          <a:p>
            <a:pPr algn="ctr">
              <a:defRPr/>
            </a:pPr>
            <a:r>
              <a:rPr lang="en-US" sz="1600" dirty="0">
                <a:latin typeface="Courier New" pitchFamily="49" charset="0"/>
                <a:cs typeface="Courier New" pitchFamily="49" charset="0"/>
              </a:rPr>
              <a:t>Caryn</a:t>
            </a:r>
          </a:p>
          <a:p>
            <a:pPr algn="ctr">
              <a:defRPr/>
            </a:pPr>
            <a:endParaRPr lang="en-US" sz="1600" dirty="0">
              <a:latin typeface="Courier New" pitchFamily="49" charset="0"/>
              <a:cs typeface="Courier New" pitchFamily="49" charset="0"/>
            </a:endParaRPr>
          </a:p>
        </p:txBody>
      </p:sp>
      <p:sp>
        <p:nvSpPr>
          <p:cNvPr id="28" name="Rectangle 27"/>
          <p:cNvSpPr/>
          <p:nvPr/>
        </p:nvSpPr>
        <p:spPr>
          <a:xfrm>
            <a:off x="1651000" y="36274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Debbie</a:t>
            </a:r>
          </a:p>
        </p:txBody>
      </p:sp>
      <p:sp>
        <p:nvSpPr>
          <p:cNvPr id="29" name="Rectangle 28"/>
          <p:cNvSpPr/>
          <p:nvPr/>
        </p:nvSpPr>
        <p:spPr>
          <a:xfrm>
            <a:off x="2816225" y="3627438"/>
            <a:ext cx="1163638"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Dustin</a:t>
            </a:r>
          </a:p>
        </p:txBody>
      </p:sp>
      <p:sp>
        <p:nvSpPr>
          <p:cNvPr id="30" name="Rectangle 29"/>
          <p:cNvSpPr/>
          <p:nvPr/>
        </p:nvSpPr>
        <p:spPr>
          <a:xfrm>
            <a:off x="3979863" y="36274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Elliot</a:t>
            </a:r>
          </a:p>
        </p:txBody>
      </p:sp>
      <p:sp>
        <p:nvSpPr>
          <p:cNvPr id="31" name="Rectangle 30"/>
          <p:cNvSpPr/>
          <p:nvPr/>
        </p:nvSpPr>
        <p:spPr>
          <a:xfrm>
            <a:off x="5145088" y="36274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Jacquie</a:t>
            </a:r>
          </a:p>
        </p:txBody>
      </p:sp>
      <p:sp>
        <p:nvSpPr>
          <p:cNvPr id="32" name="Rectangle 31"/>
          <p:cNvSpPr/>
          <p:nvPr/>
        </p:nvSpPr>
        <p:spPr>
          <a:xfrm>
            <a:off x="6310313" y="36274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Jonathon</a:t>
            </a:r>
          </a:p>
        </p:txBody>
      </p:sp>
      <p:sp>
        <p:nvSpPr>
          <p:cNvPr id="33" name="Rectangle 32"/>
          <p:cNvSpPr/>
          <p:nvPr/>
        </p:nvSpPr>
        <p:spPr>
          <a:xfrm>
            <a:off x="7475538" y="3627438"/>
            <a:ext cx="1163637"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Rich</a:t>
            </a:r>
          </a:p>
        </p:txBody>
      </p:sp>
      <p:grpSp>
        <p:nvGrpSpPr>
          <p:cNvPr id="75785" name="Group 36"/>
          <p:cNvGrpSpPr>
            <a:grpSpLocks/>
          </p:cNvGrpSpPr>
          <p:nvPr/>
        </p:nvGrpSpPr>
        <p:grpSpPr bwMode="auto">
          <a:xfrm>
            <a:off x="420688" y="4008438"/>
            <a:ext cx="1295400" cy="795337"/>
            <a:chOff x="491670" y="4377154"/>
            <a:chExt cx="1295547" cy="795754"/>
          </a:xfrm>
        </p:grpSpPr>
        <p:cxnSp>
          <p:nvCxnSpPr>
            <p:cNvPr id="34" name="Straight Arrow Connector 33"/>
            <p:cNvCxnSpPr/>
            <p:nvPr/>
          </p:nvCxnSpPr>
          <p:spPr>
            <a:xfrm flipV="1">
              <a:off x="1134680" y="4377154"/>
              <a:ext cx="9526" cy="4574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794" name="TextBox 40"/>
            <p:cNvSpPr txBox="1">
              <a:spLocks noChangeArrowheads="1"/>
            </p:cNvSpPr>
            <p:nvPr/>
          </p:nvSpPr>
          <p:spPr bwMode="auto">
            <a:xfrm>
              <a:off x="491670" y="4834354"/>
              <a:ext cx="1295547" cy="338554"/>
            </a:xfrm>
            <a:prstGeom prst="rect">
              <a:avLst/>
            </a:prstGeom>
            <a:noFill/>
            <a:ln w="9525">
              <a:noFill/>
              <a:miter lim="800000"/>
              <a:headEnd/>
              <a:tailEnd/>
            </a:ln>
          </p:spPr>
          <p:txBody>
            <a:bodyPr wrap="none">
              <a:spAutoFit/>
            </a:bodyPr>
            <a:lstStyle/>
            <a:p>
              <a:r>
                <a:rPr lang="en-US" sz="1600">
                  <a:latin typeface="Courier New" pitchFamily="49" charset="0"/>
                  <a:cs typeface="Courier New" pitchFamily="49" charset="0"/>
                </a:rPr>
                <a:t>first = 0</a:t>
              </a:r>
            </a:p>
          </p:txBody>
        </p:sp>
      </p:grpSp>
      <p:grpSp>
        <p:nvGrpSpPr>
          <p:cNvPr id="75786" name="Group 42"/>
          <p:cNvGrpSpPr>
            <a:grpSpLocks/>
          </p:cNvGrpSpPr>
          <p:nvPr/>
        </p:nvGrpSpPr>
        <p:grpSpPr bwMode="auto">
          <a:xfrm>
            <a:off x="7408863" y="4008438"/>
            <a:ext cx="1173162" cy="795337"/>
            <a:chOff x="491670" y="4377154"/>
            <a:chExt cx="1172116" cy="795754"/>
          </a:xfrm>
        </p:grpSpPr>
        <p:cxnSp>
          <p:nvCxnSpPr>
            <p:cNvPr id="44" name="Straight Arrow Connector 43"/>
            <p:cNvCxnSpPr/>
            <p:nvPr/>
          </p:nvCxnSpPr>
          <p:spPr>
            <a:xfrm flipV="1">
              <a:off x="1134034" y="4377154"/>
              <a:ext cx="11103" cy="4574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792" name="TextBox 44"/>
            <p:cNvSpPr txBox="1">
              <a:spLocks noChangeArrowheads="1"/>
            </p:cNvSpPr>
            <p:nvPr/>
          </p:nvSpPr>
          <p:spPr bwMode="auto">
            <a:xfrm>
              <a:off x="491670" y="4834354"/>
              <a:ext cx="1172116" cy="338554"/>
            </a:xfrm>
            <a:prstGeom prst="rect">
              <a:avLst/>
            </a:prstGeom>
            <a:noFill/>
            <a:ln w="9525">
              <a:noFill/>
              <a:miter lim="800000"/>
              <a:headEnd/>
              <a:tailEnd/>
            </a:ln>
          </p:spPr>
          <p:txBody>
            <a:bodyPr wrap="none">
              <a:spAutoFit/>
            </a:bodyPr>
            <a:lstStyle/>
            <a:p>
              <a:r>
                <a:rPr lang="en-US" sz="1600">
                  <a:latin typeface="Courier New" pitchFamily="49" charset="0"/>
                  <a:cs typeface="Courier New" pitchFamily="49" charset="0"/>
                </a:rPr>
                <a:t>last = 6</a:t>
              </a:r>
            </a:p>
          </p:txBody>
        </p:sp>
      </p:grpSp>
      <p:grpSp>
        <p:nvGrpSpPr>
          <p:cNvPr id="75787" name="Group 45"/>
          <p:cNvGrpSpPr>
            <a:grpSpLocks/>
          </p:cNvGrpSpPr>
          <p:nvPr/>
        </p:nvGrpSpPr>
        <p:grpSpPr bwMode="auto">
          <a:xfrm>
            <a:off x="3914775" y="4008438"/>
            <a:ext cx="1419225" cy="795337"/>
            <a:chOff x="491670" y="4377154"/>
            <a:chExt cx="1418978" cy="795754"/>
          </a:xfrm>
        </p:grpSpPr>
        <p:cxnSp>
          <p:nvCxnSpPr>
            <p:cNvPr id="47" name="Straight Arrow Connector 46"/>
            <p:cNvCxnSpPr/>
            <p:nvPr/>
          </p:nvCxnSpPr>
          <p:spPr>
            <a:xfrm flipV="1">
              <a:off x="1134496" y="4377154"/>
              <a:ext cx="11110" cy="4574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790" name="TextBox 47"/>
            <p:cNvSpPr txBox="1">
              <a:spLocks noChangeArrowheads="1"/>
            </p:cNvSpPr>
            <p:nvPr/>
          </p:nvSpPr>
          <p:spPr bwMode="auto">
            <a:xfrm>
              <a:off x="491670" y="4834354"/>
              <a:ext cx="1418978" cy="338554"/>
            </a:xfrm>
            <a:prstGeom prst="rect">
              <a:avLst/>
            </a:prstGeom>
            <a:noFill/>
            <a:ln w="9525">
              <a:noFill/>
              <a:miter lim="800000"/>
              <a:headEnd/>
              <a:tailEnd/>
            </a:ln>
          </p:spPr>
          <p:txBody>
            <a:bodyPr wrap="none">
              <a:spAutoFit/>
            </a:bodyPr>
            <a:lstStyle/>
            <a:p>
              <a:r>
                <a:rPr lang="en-US" sz="1600">
                  <a:latin typeface="Courier New" pitchFamily="49" charset="0"/>
                  <a:cs typeface="Courier New" pitchFamily="49" charset="0"/>
                </a:rPr>
                <a:t>middle = 3</a:t>
              </a:r>
            </a:p>
          </p:txBody>
        </p:sp>
      </p:grpSp>
      <p:pic>
        <p:nvPicPr>
          <p:cNvPr id="75788" name="Picture 3"/>
          <p:cNvPicPr>
            <a:picLocks noChangeAspect="1" noChangeArrowheads="1"/>
          </p:cNvPicPr>
          <p:nvPr/>
        </p:nvPicPr>
        <p:blipFill>
          <a:blip r:embed="rId2"/>
          <a:srcRect/>
          <a:stretch>
            <a:fillRect/>
          </a:stretch>
        </p:blipFill>
        <p:spPr bwMode="auto">
          <a:xfrm>
            <a:off x="123825" y="3124200"/>
            <a:ext cx="9024938"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12775" y="228600"/>
            <a:ext cx="8153400" cy="990600"/>
          </a:xfrm>
        </p:spPr>
        <p:txBody>
          <a:bodyPr/>
          <a:lstStyle/>
          <a:p>
            <a:r>
              <a:rPr lang="en-US" b="1" smtClean="0"/>
              <a:t>Binary Search Algorithm (cont.)</a:t>
            </a:r>
          </a:p>
        </p:txBody>
      </p:sp>
      <p:sp>
        <p:nvSpPr>
          <p:cNvPr id="23" name="Rectangle 22"/>
          <p:cNvSpPr/>
          <p:nvPr/>
        </p:nvSpPr>
        <p:spPr>
          <a:xfrm>
            <a:off x="485775" y="36274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600" dirty="0">
              <a:latin typeface="Courier New" pitchFamily="49" charset="0"/>
              <a:cs typeface="Courier New" pitchFamily="49" charset="0"/>
            </a:endParaRPr>
          </a:p>
          <a:p>
            <a:pPr algn="ctr">
              <a:defRPr/>
            </a:pPr>
            <a:r>
              <a:rPr lang="en-US" sz="1600" dirty="0">
                <a:latin typeface="Courier New" pitchFamily="49" charset="0"/>
                <a:cs typeface="Courier New" pitchFamily="49" charset="0"/>
              </a:rPr>
              <a:t>Caryn</a:t>
            </a:r>
          </a:p>
          <a:p>
            <a:pPr algn="ctr">
              <a:defRPr/>
            </a:pPr>
            <a:endParaRPr lang="en-US" sz="1600" dirty="0">
              <a:latin typeface="Courier New" pitchFamily="49" charset="0"/>
              <a:cs typeface="Courier New" pitchFamily="49" charset="0"/>
            </a:endParaRPr>
          </a:p>
        </p:txBody>
      </p:sp>
      <p:sp>
        <p:nvSpPr>
          <p:cNvPr id="28" name="Rectangle 27"/>
          <p:cNvSpPr/>
          <p:nvPr/>
        </p:nvSpPr>
        <p:spPr>
          <a:xfrm>
            <a:off x="1651000" y="3627438"/>
            <a:ext cx="1165225"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Debbie</a:t>
            </a:r>
          </a:p>
        </p:txBody>
      </p:sp>
      <p:sp>
        <p:nvSpPr>
          <p:cNvPr id="29" name="Rectangle 28"/>
          <p:cNvSpPr/>
          <p:nvPr/>
        </p:nvSpPr>
        <p:spPr>
          <a:xfrm>
            <a:off x="2816225" y="3627438"/>
            <a:ext cx="1163638"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Dustin</a:t>
            </a:r>
          </a:p>
        </p:txBody>
      </p:sp>
      <p:sp>
        <p:nvSpPr>
          <p:cNvPr id="30" name="Rectangle 29"/>
          <p:cNvSpPr/>
          <p:nvPr/>
        </p:nvSpPr>
        <p:spPr>
          <a:xfrm>
            <a:off x="3979863"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Elliot</a:t>
            </a:r>
          </a:p>
        </p:txBody>
      </p:sp>
      <p:sp>
        <p:nvSpPr>
          <p:cNvPr id="31" name="Rectangle 30"/>
          <p:cNvSpPr/>
          <p:nvPr/>
        </p:nvSpPr>
        <p:spPr>
          <a:xfrm>
            <a:off x="5145088"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Jacquie</a:t>
            </a:r>
          </a:p>
        </p:txBody>
      </p:sp>
      <p:sp>
        <p:nvSpPr>
          <p:cNvPr id="32" name="Rectangle 31"/>
          <p:cNvSpPr/>
          <p:nvPr/>
        </p:nvSpPr>
        <p:spPr>
          <a:xfrm>
            <a:off x="6310313"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Jonathon</a:t>
            </a:r>
          </a:p>
        </p:txBody>
      </p:sp>
      <p:sp>
        <p:nvSpPr>
          <p:cNvPr id="33" name="Rectangle 32"/>
          <p:cNvSpPr/>
          <p:nvPr/>
        </p:nvSpPr>
        <p:spPr>
          <a:xfrm>
            <a:off x="7475538" y="3627438"/>
            <a:ext cx="1163637"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Rich</a:t>
            </a:r>
          </a:p>
        </p:txBody>
      </p:sp>
      <p:grpSp>
        <p:nvGrpSpPr>
          <p:cNvPr id="76809" name="Group 36"/>
          <p:cNvGrpSpPr>
            <a:grpSpLocks/>
          </p:cNvGrpSpPr>
          <p:nvPr/>
        </p:nvGrpSpPr>
        <p:grpSpPr bwMode="auto">
          <a:xfrm>
            <a:off x="420688" y="4008438"/>
            <a:ext cx="1295400" cy="795337"/>
            <a:chOff x="491670" y="4377154"/>
            <a:chExt cx="1295547" cy="795754"/>
          </a:xfrm>
        </p:grpSpPr>
        <p:cxnSp>
          <p:nvCxnSpPr>
            <p:cNvPr id="34" name="Straight Arrow Connector 33"/>
            <p:cNvCxnSpPr/>
            <p:nvPr/>
          </p:nvCxnSpPr>
          <p:spPr>
            <a:xfrm flipV="1">
              <a:off x="1134680" y="4377154"/>
              <a:ext cx="9526" cy="4574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816" name="TextBox 40"/>
            <p:cNvSpPr txBox="1">
              <a:spLocks noChangeArrowheads="1"/>
            </p:cNvSpPr>
            <p:nvPr/>
          </p:nvSpPr>
          <p:spPr bwMode="auto">
            <a:xfrm>
              <a:off x="491670" y="4834354"/>
              <a:ext cx="1295547" cy="338554"/>
            </a:xfrm>
            <a:prstGeom prst="rect">
              <a:avLst/>
            </a:prstGeom>
            <a:noFill/>
            <a:ln w="9525">
              <a:noFill/>
              <a:miter lim="800000"/>
              <a:headEnd/>
              <a:tailEnd/>
            </a:ln>
          </p:spPr>
          <p:txBody>
            <a:bodyPr wrap="none">
              <a:spAutoFit/>
            </a:bodyPr>
            <a:lstStyle/>
            <a:p>
              <a:r>
                <a:rPr lang="en-US" sz="1600">
                  <a:latin typeface="Courier New" pitchFamily="49" charset="0"/>
                  <a:cs typeface="Courier New" pitchFamily="49" charset="0"/>
                </a:rPr>
                <a:t>first = 0</a:t>
              </a:r>
            </a:p>
          </p:txBody>
        </p:sp>
      </p:grpSp>
      <p:grpSp>
        <p:nvGrpSpPr>
          <p:cNvPr id="76810" name="Group 42"/>
          <p:cNvGrpSpPr>
            <a:grpSpLocks/>
          </p:cNvGrpSpPr>
          <p:nvPr/>
        </p:nvGrpSpPr>
        <p:grpSpPr bwMode="auto">
          <a:xfrm>
            <a:off x="2800350" y="4008438"/>
            <a:ext cx="1173163" cy="795337"/>
            <a:chOff x="491670" y="4377154"/>
            <a:chExt cx="1172116" cy="795754"/>
          </a:xfrm>
        </p:grpSpPr>
        <p:cxnSp>
          <p:nvCxnSpPr>
            <p:cNvPr id="44" name="Straight Arrow Connector 43"/>
            <p:cNvCxnSpPr/>
            <p:nvPr/>
          </p:nvCxnSpPr>
          <p:spPr>
            <a:xfrm flipV="1">
              <a:off x="1134034" y="4377154"/>
              <a:ext cx="11102" cy="4574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814" name="TextBox 44"/>
            <p:cNvSpPr txBox="1">
              <a:spLocks noChangeArrowheads="1"/>
            </p:cNvSpPr>
            <p:nvPr/>
          </p:nvSpPr>
          <p:spPr bwMode="auto">
            <a:xfrm>
              <a:off x="491670" y="4834354"/>
              <a:ext cx="1172116" cy="338554"/>
            </a:xfrm>
            <a:prstGeom prst="rect">
              <a:avLst/>
            </a:prstGeom>
            <a:noFill/>
            <a:ln w="9525">
              <a:noFill/>
              <a:miter lim="800000"/>
              <a:headEnd/>
              <a:tailEnd/>
            </a:ln>
          </p:spPr>
          <p:txBody>
            <a:bodyPr wrap="none">
              <a:spAutoFit/>
            </a:bodyPr>
            <a:lstStyle/>
            <a:p>
              <a:r>
                <a:rPr lang="en-US" sz="1600">
                  <a:latin typeface="Courier New" pitchFamily="49" charset="0"/>
                  <a:cs typeface="Courier New" pitchFamily="49" charset="0"/>
                </a:rPr>
                <a:t>last = 2</a:t>
              </a:r>
            </a:p>
          </p:txBody>
        </p:sp>
      </p:grpSp>
      <p:cxnSp>
        <p:nvCxnSpPr>
          <p:cNvPr id="47" name="Straight Arrow Connector 46"/>
          <p:cNvCxnSpPr>
            <a:endCxn id="28" idx="2"/>
          </p:cNvCxnSpPr>
          <p:nvPr/>
        </p:nvCxnSpPr>
        <p:spPr>
          <a:xfrm flipV="1">
            <a:off x="2233613" y="4008438"/>
            <a:ext cx="0" cy="914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6812" name="Picture 2"/>
          <p:cNvPicPr>
            <a:picLocks noChangeAspect="1" noChangeArrowheads="1"/>
          </p:cNvPicPr>
          <p:nvPr/>
        </p:nvPicPr>
        <p:blipFill>
          <a:blip r:embed="rId2"/>
          <a:srcRect/>
          <a:stretch>
            <a:fillRect/>
          </a:stretch>
        </p:blipFill>
        <p:spPr bwMode="auto">
          <a:xfrm>
            <a:off x="260350" y="3352800"/>
            <a:ext cx="8872538" cy="176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12775" y="228600"/>
            <a:ext cx="8153400" cy="990600"/>
          </a:xfrm>
        </p:spPr>
        <p:txBody>
          <a:bodyPr/>
          <a:lstStyle/>
          <a:p>
            <a:r>
              <a:rPr lang="en-US" b="1" smtClean="0"/>
              <a:t>Binary Search Algorithm (cont.)</a:t>
            </a:r>
          </a:p>
        </p:txBody>
      </p:sp>
      <p:sp>
        <p:nvSpPr>
          <p:cNvPr id="23" name="Rectangle 22"/>
          <p:cNvSpPr/>
          <p:nvPr/>
        </p:nvSpPr>
        <p:spPr>
          <a:xfrm>
            <a:off x="485775"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600" dirty="0">
              <a:solidFill>
                <a:schemeClr val="bg1"/>
              </a:solidFill>
              <a:latin typeface="Courier New" pitchFamily="49" charset="0"/>
              <a:cs typeface="Courier New" pitchFamily="49" charset="0"/>
            </a:endParaRPr>
          </a:p>
          <a:p>
            <a:pPr algn="ctr">
              <a:defRPr/>
            </a:pPr>
            <a:r>
              <a:rPr lang="en-US" sz="1600" dirty="0">
                <a:solidFill>
                  <a:schemeClr val="tx1"/>
                </a:solidFill>
                <a:latin typeface="Courier New" pitchFamily="49" charset="0"/>
                <a:cs typeface="Courier New" pitchFamily="49" charset="0"/>
              </a:rPr>
              <a:t>Caryn</a:t>
            </a:r>
          </a:p>
          <a:p>
            <a:pPr algn="ctr">
              <a:defRPr/>
            </a:pPr>
            <a:endParaRPr lang="en-US" sz="1600" dirty="0">
              <a:solidFill>
                <a:schemeClr val="bg1"/>
              </a:solidFill>
              <a:latin typeface="Courier New" pitchFamily="49" charset="0"/>
              <a:cs typeface="Courier New" pitchFamily="49" charset="0"/>
            </a:endParaRPr>
          </a:p>
        </p:txBody>
      </p:sp>
      <p:sp>
        <p:nvSpPr>
          <p:cNvPr id="28" name="Rectangle 27"/>
          <p:cNvSpPr/>
          <p:nvPr/>
        </p:nvSpPr>
        <p:spPr>
          <a:xfrm>
            <a:off x="1651000"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solidFill>
                  <a:schemeClr val="tx1"/>
                </a:solidFill>
                <a:latin typeface="Courier New" pitchFamily="49" charset="0"/>
                <a:cs typeface="Courier New" pitchFamily="49" charset="0"/>
              </a:rPr>
              <a:t>Debbie</a:t>
            </a:r>
          </a:p>
        </p:txBody>
      </p:sp>
      <p:sp>
        <p:nvSpPr>
          <p:cNvPr id="29" name="Rectangle 28"/>
          <p:cNvSpPr/>
          <p:nvPr/>
        </p:nvSpPr>
        <p:spPr>
          <a:xfrm>
            <a:off x="2816225" y="3627438"/>
            <a:ext cx="1163638"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Dustin</a:t>
            </a:r>
          </a:p>
        </p:txBody>
      </p:sp>
      <p:sp>
        <p:nvSpPr>
          <p:cNvPr id="30" name="Rectangle 29"/>
          <p:cNvSpPr/>
          <p:nvPr/>
        </p:nvSpPr>
        <p:spPr>
          <a:xfrm>
            <a:off x="3979863"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Elliot</a:t>
            </a:r>
          </a:p>
        </p:txBody>
      </p:sp>
      <p:sp>
        <p:nvSpPr>
          <p:cNvPr id="31" name="Rectangle 30"/>
          <p:cNvSpPr/>
          <p:nvPr/>
        </p:nvSpPr>
        <p:spPr>
          <a:xfrm>
            <a:off x="5145088"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Jacquie</a:t>
            </a:r>
          </a:p>
        </p:txBody>
      </p:sp>
      <p:sp>
        <p:nvSpPr>
          <p:cNvPr id="32" name="Rectangle 31"/>
          <p:cNvSpPr/>
          <p:nvPr/>
        </p:nvSpPr>
        <p:spPr>
          <a:xfrm>
            <a:off x="6310313" y="3627438"/>
            <a:ext cx="1165225"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Jonathon</a:t>
            </a:r>
          </a:p>
        </p:txBody>
      </p:sp>
      <p:sp>
        <p:nvSpPr>
          <p:cNvPr id="33" name="Rectangle 32"/>
          <p:cNvSpPr/>
          <p:nvPr/>
        </p:nvSpPr>
        <p:spPr>
          <a:xfrm>
            <a:off x="7475538" y="3627438"/>
            <a:ext cx="1163637" cy="38100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a:latin typeface="Courier New" pitchFamily="49" charset="0"/>
                <a:cs typeface="Courier New" pitchFamily="49" charset="0"/>
              </a:rPr>
              <a:t>Rich</a:t>
            </a:r>
          </a:p>
        </p:txBody>
      </p:sp>
      <p:cxnSp>
        <p:nvCxnSpPr>
          <p:cNvPr id="44" name="Straight Arrow Connector 43"/>
          <p:cNvCxnSpPr/>
          <p:nvPr/>
        </p:nvCxnSpPr>
        <p:spPr>
          <a:xfrm flipV="1">
            <a:off x="3392488" y="4008438"/>
            <a:ext cx="11112" cy="457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834" name="TextBox 44"/>
          <p:cNvSpPr txBox="1">
            <a:spLocks noChangeArrowheads="1"/>
          </p:cNvSpPr>
          <p:nvPr/>
        </p:nvSpPr>
        <p:spPr bwMode="auto">
          <a:xfrm>
            <a:off x="1824038" y="4473575"/>
            <a:ext cx="3148012" cy="339725"/>
          </a:xfrm>
          <a:prstGeom prst="rect">
            <a:avLst/>
          </a:prstGeom>
          <a:noFill/>
          <a:ln w="9525">
            <a:noFill/>
            <a:miter lim="800000"/>
            <a:headEnd/>
            <a:tailEnd/>
          </a:ln>
        </p:spPr>
        <p:txBody>
          <a:bodyPr wrap="none">
            <a:spAutoFit/>
          </a:bodyPr>
          <a:lstStyle/>
          <a:p>
            <a:r>
              <a:rPr lang="en-US" sz="1600">
                <a:latin typeface="Courier New" pitchFamily="49" charset="0"/>
                <a:cs typeface="Courier New" pitchFamily="49" charset="0"/>
              </a:rPr>
              <a:t>first= middle = last = 2</a:t>
            </a:r>
          </a:p>
        </p:txBody>
      </p:sp>
      <p:pic>
        <p:nvPicPr>
          <p:cNvPr id="77835" name="Picture 2"/>
          <p:cNvPicPr>
            <a:picLocks noChangeAspect="1" noChangeArrowheads="1"/>
          </p:cNvPicPr>
          <p:nvPr/>
        </p:nvPicPr>
        <p:blipFill>
          <a:blip r:embed="rId2"/>
          <a:srcRect/>
          <a:stretch>
            <a:fillRect/>
          </a:stretch>
        </p:blipFill>
        <p:spPr bwMode="auto">
          <a:xfrm>
            <a:off x="485775" y="3327400"/>
            <a:ext cx="8258175"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12775" y="228600"/>
            <a:ext cx="8153400" cy="990600"/>
          </a:xfrm>
        </p:spPr>
        <p:txBody>
          <a:bodyPr/>
          <a:lstStyle/>
          <a:p>
            <a:r>
              <a:rPr lang="en-US" b="1" smtClean="0"/>
              <a:t>Efficiency of Binary Search</a:t>
            </a:r>
          </a:p>
        </p:txBody>
      </p:sp>
      <p:sp>
        <p:nvSpPr>
          <p:cNvPr id="29701" name="Rectangle 3"/>
          <p:cNvSpPr>
            <a:spLocks noGrp="1" noChangeArrowheads="1"/>
          </p:cNvSpPr>
          <p:nvPr>
            <p:ph sz="quarter" idx="1"/>
          </p:nvPr>
        </p:nvSpPr>
        <p:spPr>
          <a:xfrm>
            <a:off x="457200" y="1600200"/>
            <a:ext cx="8229600" cy="5029200"/>
          </a:xfrm>
        </p:spPr>
        <p:txBody>
          <a:bodyPr>
            <a:normAutofit fontScale="85000" lnSpcReduction="10000"/>
          </a:bodyPr>
          <a:lstStyle/>
          <a:p>
            <a:pPr marL="320040" indent="-320040" fontAlgn="auto">
              <a:spcAft>
                <a:spcPts val="0"/>
              </a:spcAft>
              <a:buFont typeface="Wingdings"/>
              <a:buChar char=""/>
              <a:defRPr/>
            </a:pPr>
            <a:r>
              <a:rPr lang="en-US" dirty="0" smtClean="0"/>
              <a:t>At each recursive call we eliminate half the vector elements from consideration, making a binary search O(log </a:t>
            </a:r>
            <a:r>
              <a:rPr lang="en-US" i="1" dirty="0" smtClean="0"/>
              <a:t>n</a:t>
            </a:r>
            <a:r>
              <a:rPr lang="en-US" dirty="0" smtClean="0"/>
              <a:t>)</a:t>
            </a:r>
          </a:p>
          <a:p>
            <a:pPr marL="320040" indent="-320040" fontAlgn="auto">
              <a:spcAft>
                <a:spcPts val="0"/>
              </a:spcAft>
              <a:buFont typeface="Wingdings"/>
              <a:buChar char=""/>
              <a:defRPr/>
            </a:pPr>
            <a:r>
              <a:rPr lang="en-US" dirty="0" smtClean="0"/>
              <a:t>A vector of size16 would search vectors of length 16, 8, 4, 2, and 1, making 5 probes in the worst case</a:t>
            </a:r>
          </a:p>
          <a:p>
            <a:pPr marL="640080" lvl="1" indent="-274320" fontAlgn="auto">
              <a:spcAft>
                <a:spcPts val="0"/>
              </a:spcAft>
              <a:buFont typeface="Wingdings 2"/>
              <a:buChar char=""/>
              <a:defRPr/>
            </a:pPr>
            <a:r>
              <a:rPr lang="en-US" dirty="0" smtClean="0"/>
              <a:t>16 = 2</a:t>
            </a:r>
            <a:r>
              <a:rPr lang="en-US" baseline="30000" dirty="0" smtClean="0"/>
              <a:t>4</a:t>
            </a:r>
            <a:endParaRPr lang="en-US" dirty="0" smtClean="0"/>
          </a:p>
          <a:p>
            <a:pPr marL="640080" lvl="1" indent="-274320" fontAlgn="auto">
              <a:spcAft>
                <a:spcPts val="0"/>
              </a:spcAft>
              <a:buFont typeface="Wingdings 2"/>
              <a:buChar char=""/>
              <a:defRPr/>
            </a:pPr>
            <a:r>
              <a:rPr lang="en-US" dirty="0" smtClean="0"/>
              <a:t>5 = log</a:t>
            </a:r>
            <a:r>
              <a:rPr lang="en-US" baseline="-25000" dirty="0" smtClean="0"/>
              <a:t>2</a:t>
            </a:r>
            <a:r>
              <a:rPr lang="en-US" dirty="0" smtClean="0"/>
              <a:t>16 + 1</a:t>
            </a:r>
          </a:p>
          <a:p>
            <a:pPr marL="320040" indent="-320040" fontAlgn="auto">
              <a:spcAft>
                <a:spcPts val="0"/>
              </a:spcAft>
              <a:buFont typeface="Wingdings"/>
              <a:buChar char=""/>
              <a:defRPr/>
            </a:pPr>
            <a:r>
              <a:rPr lang="en-US" dirty="0" smtClean="0"/>
              <a:t>A doubled vector size would require only 6 probes in the worst case</a:t>
            </a:r>
          </a:p>
          <a:p>
            <a:pPr marL="640080" lvl="1" indent="-274320" fontAlgn="auto">
              <a:spcAft>
                <a:spcPts val="0"/>
              </a:spcAft>
              <a:buFont typeface="Wingdings 2"/>
              <a:buChar char=""/>
              <a:defRPr/>
            </a:pPr>
            <a:r>
              <a:rPr lang="en-US" dirty="0" smtClean="0"/>
              <a:t>32 = 2</a:t>
            </a:r>
            <a:r>
              <a:rPr lang="en-US" baseline="30000" dirty="0" smtClean="0"/>
              <a:t>5</a:t>
            </a:r>
          </a:p>
          <a:p>
            <a:pPr marL="640080" lvl="1" indent="-274320" fontAlgn="auto">
              <a:spcAft>
                <a:spcPts val="0"/>
              </a:spcAft>
              <a:buFont typeface="Wingdings 2"/>
              <a:buChar char=""/>
              <a:defRPr/>
            </a:pPr>
            <a:r>
              <a:rPr lang="en-US" dirty="0"/>
              <a:t>6 = </a:t>
            </a:r>
            <a:r>
              <a:rPr lang="en-US" dirty="0" smtClean="0"/>
              <a:t>log</a:t>
            </a:r>
            <a:r>
              <a:rPr lang="en-US" baseline="-25000" dirty="0" smtClean="0"/>
              <a:t>2</a:t>
            </a:r>
            <a:r>
              <a:rPr lang="en-US" dirty="0" smtClean="0"/>
              <a:t>32 </a:t>
            </a:r>
            <a:r>
              <a:rPr lang="en-US" dirty="0"/>
              <a:t>+ </a:t>
            </a:r>
            <a:r>
              <a:rPr lang="en-US" dirty="0" smtClean="0"/>
              <a:t>1</a:t>
            </a:r>
          </a:p>
          <a:p>
            <a:pPr marL="320040" indent="-320040" fontAlgn="auto">
              <a:spcAft>
                <a:spcPts val="0"/>
              </a:spcAft>
              <a:buFont typeface="Wingdings"/>
              <a:buChar char=""/>
              <a:defRPr/>
            </a:pPr>
            <a:r>
              <a:rPr lang="en-US" dirty="0" smtClean="0"/>
              <a:t>A vector </a:t>
            </a:r>
            <a:r>
              <a:rPr lang="en-US" dirty="0"/>
              <a:t>with 32,768 </a:t>
            </a:r>
            <a:r>
              <a:rPr lang="en-US" dirty="0" smtClean="0"/>
              <a:t>elements requires only </a:t>
            </a:r>
            <a:r>
              <a:rPr lang="en-US" dirty="0"/>
              <a:t>16 probes! (</a:t>
            </a:r>
            <a:r>
              <a:rPr lang="en-US" dirty="0" smtClean="0"/>
              <a:t>log</a:t>
            </a:r>
            <a:r>
              <a:rPr lang="en-US" sz="2800" baseline="-25000" dirty="0" smtClean="0"/>
              <a:t>2</a:t>
            </a:r>
            <a:r>
              <a:rPr lang="en-US" dirty="0" smtClean="0"/>
              <a:t>32,768 </a:t>
            </a:r>
            <a:r>
              <a:rPr lang="en-US" dirty="0"/>
              <a:t>= 15</a:t>
            </a:r>
            <a:r>
              <a:rPr lang="en-US" dirty="0" smtClean="0"/>
              <a:t>); a vector of 65,536 elements increases the number of required probes to 17</a:t>
            </a:r>
          </a:p>
          <a:p>
            <a:pPr marL="320040" indent="-320040" fontAlgn="auto">
              <a:spcAft>
                <a:spcPts val="0"/>
              </a:spcAft>
              <a:buFont typeface="Wingdings"/>
              <a:buChar char=""/>
              <a:defRPr/>
            </a:pPr>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Implementation of a Binary Search Algorithm</a:t>
            </a:r>
          </a:p>
        </p:txBody>
      </p:sp>
      <p:pic>
        <p:nvPicPr>
          <p:cNvPr id="79874" name="Picture 2"/>
          <p:cNvPicPr>
            <a:picLocks noChangeAspect="1" noChangeArrowheads="1"/>
          </p:cNvPicPr>
          <p:nvPr/>
        </p:nvPicPr>
        <p:blipFill>
          <a:blip r:embed="rId2"/>
          <a:srcRect/>
          <a:stretch>
            <a:fillRect/>
          </a:stretch>
        </p:blipFill>
        <p:spPr bwMode="auto">
          <a:xfrm>
            <a:off x="1738313" y="1752600"/>
            <a:ext cx="5667375"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Implementation of a Binary Search Algorithm</a:t>
            </a:r>
          </a:p>
        </p:txBody>
      </p:sp>
      <p:pic>
        <p:nvPicPr>
          <p:cNvPr id="80898" name="Picture 2"/>
          <p:cNvPicPr>
            <a:picLocks noChangeAspect="1" noChangeArrowheads="1"/>
          </p:cNvPicPr>
          <p:nvPr/>
        </p:nvPicPr>
        <p:blipFill>
          <a:blip r:embed="rId2"/>
          <a:srcRect/>
          <a:stretch>
            <a:fillRect/>
          </a:stretch>
        </p:blipFill>
        <p:spPr bwMode="auto">
          <a:xfrm>
            <a:off x="1343025" y="2414588"/>
            <a:ext cx="6457950"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612775" y="228600"/>
            <a:ext cx="8153400" cy="990600"/>
          </a:xfrm>
        </p:spPr>
        <p:txBody>
          <a:bodyPr/>
          <a:lstStyle/>
          <a:p>
            <a:r>
              <a:rPr lang="en-US" b="1" smtClean="0"/>
              <a:t>Trace of Binary Search</a:t>
            </a:r>
          </a:p>
        </p:txBody>
      </p:sp>
      <p:pic>
        <p:nvPicPr>
          <p:cNvPr id="81922" name="Picture 2" descr="C:\Documents and Settings\Administrator\My Documents\Koffman\PPTs\JPEGS\JWCL233_Koffman JPG files\ch05\w0105-nn.jpg"/>
          <p:cNvPicPr>
            <a:picLocks noChangeAspect="1" noChangeArrowheads="1"/>
          </p:cNvPicPr>
          <p:nvPr/>
        </p:nvPicPr>
        <p:blipFill>
          <a:blip r:embed="rId2"/>
          <a:srcRect/>
          <a:stretch>
            <a:fillRect/>
          </a:stretch>
        </p:blipFill>
        <p:spPr bwMode="auto">
          <a:xfrm>
            <a:off x="2286000" y="1579563"/>
            <a:ext cx="4264025" cy="5278437"/>
          </a:xfrm>
          <a:prstGeom prst="rect">
            <a:avLst/>
          </a:prstGeom>
          <a:noFill/>
          <a:ln w="9525">
            <a:noFill/>
            <a:miter lim="800000"/>
            <a:headEnd/>
            <a:tailEnd/>
          </a:ln>
        </p:spPr>
      </p:pic>
      <p:pic>
        <p:nvPicPr>
          <p:cNvPr id="81923" name="Picture 2"/>
          <p:cNvPicPr>
            <a:picLocks noChangeAspect="1" noChangeArrowheads="1"/>
          </p:cNvPicPr>
          <p:nvPr/>
        </p:nvPicPr>
        <p:blipFill>
          <a:blip r:embed="rId3"/>
          <a:srcRect/>
          <a:stretch>
            <a:fillRect/>
          </a:stretch>
        </p:blipFill>
        <p:spPr bwMode="auto">
          <a:xfrm>
            <a:off x="2225675" y="1616075"/>
            <a:ext cx="4324350" cy="524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612775" y="228600"/>
            <a:ext cx="8153400" cy="990600"/>
          </a:xfrm>
        </p:spPr>
        <p:txBody>
          <a:bodyPr/>
          <a:lstStyle/>
          <a:p>
            <a:r>
              <a:rPr lang="en-US" b="1" smtClean="0"/>
              <a:t>Testing Binary Search</a:t>
            </a:r>
          </a:p>
        </p:txBody>
      </p:sp>
      <p:sp>
        <p:nvSpPr>
          <p:cNvPr id="3" name="Content Placeholder 2"/>
          <p:cNvSpPr>
            <a:spLocks noGrp="1"/>
          </p:cNvSpPr>
          <p:nvPr>
            <p:ph sz="quarter" idx="1"/>
          </p:nvPr>
        </p:nvSpPr>
        <p:spPr>
          <a:xfrm>
            <a:off x="612775" y="1600200"/>
            <a:ext cx="8153400" cy="4953000"/>
          </a:xfrm>
        </p:spPr>
        <p:txBody>
          <a:bodyPr>
            <a:normAutofit fontScale="92500" lnSpcReduction="10000"/>
          </a:bodyPr>
          <a:lstStyle/>
          <a:p>
            <a:pPr marL="320040" indent="-320040" fontAlgn="auto">
              <a:spcAft>
                <a:spcPts val="0"/>
              </a:spcAft>
              <a:buFont typeface="Wingdings"/>
              <a:buChar char=""/>
              <a:defRPr/>
            </a:pPr>
            <a:r>
              <a:rPr lang="en-US" dirty="0" smtClean="0"/>
              <a:t>You should test vectors with</a:t>
            </a:r>
          </a:p>
          <a:p>
            <a:pPr marL="640080" lvl="1" indent="-274320" fontAlgn="auto">
              <a:spcAft>
                <a:spcPts val="0"/>
              </a:spcAft>
              <a:buFont typeface="Wingdings 2"/>
              <a:buChar char=""/>
              <a:defRPr/>
            </a:pPr>
            <a:r>
              <a:rPr lang="en-US" dirty="0" smtClean="0"/>
              <a:t>an even number of elements </a:t>
            </a:r>
          </a:p>
          <a:p>
            <a:pPr marL="640080" lvl="1" indent="-274320" fontAlgn="auto">
              <a:spcAft>
                <a:spcPts val="0"/>
              </a:spcAft>
              <a:buFont typeface="Wingdings 2"/>
              <a:buChar char=""/>
              <a:defRPr/>
            </a:pPr>
            <a:r>
              <a:rPr lang="en-US" dirty="0" smtClean="0"/>
              <a:t>an odd number of elements</a:t>
            </a:r>
          </a:p>
          <a:p>
            <a:pPr marL="640080" lvl="1" indent="-274320" fontAlgn="auto">
              <a:spcAft>
                <a:spcPts val="0"/>
              </a:spcAft>
              <a:buFont typeface="Wingdings 2"/>
              <a:buChar char=""/>
              <a:defRPr/>
            </a:pPr>
            <a:r>
              <a:rPr lang="en-US" dirty="0" smtClean="0"/>
              <a:t>duplicate elements</a:t>
            </a:r>
          </a:p>
          <a:p>
            <a:pPr marL="320040" indent="-320040" fontAlgn="auto">
              <a:spcAft>
                <a:spcPts val="0"/>
              </a:spcAft>
              <a:buFont typeface="Wingdings"/>
              <a:buChar char=""/>
              <a:defRPr/>
            </a:pPr>
            <a:r>
              <a:rPr lang="en-US" dirty="0" smtClean="0"/>
              <a:t>Test each vector for the following cases:</a:t>
            </a:r>
          </a:p>
          <a:p>
            <a:pPr marL="640080" lvl="1" indent="-274320" fontAlgn="auto">
              <a:spcAft>
                <a:spcPts val="0"/>
              </a:spcAft>
              <a:buFont typeface="Wingdings 2"/>
              <a:buChar char=""/>
              <a:defRPr/>
            </a:pPr>
            <a:r>
              <a:rPr lang="en-US" dirty="0" smtClean="0"/>
              <a:t>the target is the element at each position of the vector, starting with the first position and ending with the last position</a:t>
            </a:r>
          </a:p>
          <a:p>
            <a:pPr marL="640080" lvl="1" indent="-274320" fontAlgn="auto">
              <a:spcAft>
                <a:spcPts val="0"/>
              </a:spcAft>
              <a:buFont typeface="Wingdings 2"/>
              <a:buChar char=""/>
              <a:defRPr/>
            </a:pPr>
            <a:r>
              <a:rPr lang="en-US" dirty="0" smtClean="0"/>
              <a:t>the target is less than the smallest vector element</a:t>
            </a:r>
          </a:p>
          <a:p>
            <a:pPr marL="640080" lvl="1" indent="-274320" fontAlgn="auto">
              <a:spcAft>
                <a:spcPts val="0"/>
              </a:spcAft>
              <a:buFont typeface="Wingdings 2"/>
              <a:buChar char=""/>
              <a:defRPr/>
            </a:pPr>
            <a:r>
              <a:rPr lang="en-US" dirty="0" smtClean="0"/>
              <a:t>the target is greater than the largest vector element</a:t>
            </a:r>
          </a:p>
          <a:p>
            <a:pPr marL="640080" lvl="1" indent="-274320" fontAlgn="auto">
              <a:spcAft>
                <a:spcPts val="0"/>
              </a:spcAft>
              <a:buFont typeface="Wingdings 2"/>
              <a:buChar char=""/>
              <a:defRPr/>
            </a:pPr>
            <a:r>
              <a:rPr lang="en-US" dirty="0" smtClean="0"/>
              <a:t>the target is a value between each pair of items in the vector</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Placeholder 4"/>
          <p:cNvSpPr>
            <a:spLocks noGrp="1"/>
          </p:cNvSpPr>
          <p:nvPr>
            <p:ph type="body" idx="1"/>
          </p:nvPr>
        </p:nvSpPr>
        <p:spPr/>
        <p:txBody>
          <a:bodyPr/>
          <a:lstStyle/>
          <a:p>
            <a:r>
              <a:rPr lang="en-US" smtClean="0"/>
              <a:t>Section 7.4</a:t>
            </a:r>
          </a:p>
        </p:txBody>
      </p:sp>
      <p:sp>
        <p:nvSpPr>
          <p:cNvPr id="83970" name="Title 3"/>
          <p:cNvSpPr>
            <a:spLocks noGrp="1"/>
          </p:cNvSpPr>
          <p:nvPr>
            <p:ph type="title"/>
          </p:nvPr>
        </p:nvSpPr>
        <p:spPr/>
        <p:txBody>
          <a:bodyPr/>
          <a:lstStyle/>
          <a:p>
            <a:r>
              <a:rPr lang="en-US" smtClean="0"/>
              <a:t>Problem Solving with Recursion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12775" y="228600"/>
            <a:ext cx="8153400" cy="990600"/>
          </a:xfrm>
        </p:spPr>
        <p:txBody>
          <a:bodyPr/>
          <a:lstStyle/>
          <a:p>
            <a:r>
              <a:rPr lang="en-US" b="1" smtClean="0"/>
              <a:t>Recursive Thinking (cont.)</a:t>
            </a:r>
          </a:p>
        </p:txBody>
      </p:sp>
      <p:sp>
        <p:nvSpPr>
          <p:cNvPr id="20482" name="Content Placeholder 2"/>
          <p:cNvSpPr>
            <a:spLocks noGrp="1"/>
          </p:cNvSpPr>
          <p:nvPr>
            <p:ph sz="quarter" idx="1"/>
          </p:nvPr>
        </p:nvSpPr>
        <p:spPr>
          <a:xfrm>
            <a:off x="612775" y="1600200"/>
            <a:ext cx="8153400" cy="4953000"/>
          </a:xfrm>
        </p:spPr>
        <p:txBody>
          <a:bodyPr/>
          <a:lstStyle/>
          <a:p>
            <a:r>
              <a:rPr lang="en-US" dirty="0" smtClean="0"/>
              <a:t>Consider searching for a target value in an vector</a:t>
            </a:r>
          </a:p>
          <a:p>
            <a:pPr lvl="1"/>
            <a:r>
              <a:rPr lang="en-US" dirty="0" smtClean="0"/>
              <a:t>Assume the vector </a:t>
            </a:r>
            <a:r>
              <a:rPr lang="en-US" smtClean="0"/>
              <a:t>elements are sorted in increasing order</a:t>
            </a:r>
          </a:p>
          <a:p>
            <a:pPr lvl="1"/>
            <a:r>
              <a:rPr lang="en-US" dirty="0" smtClean="0"/>
              <a:t>We compare the target to the middle element and, if the middle element does not match the target, search either the elements before the middle element or the elements after the middle element</a:t>
            </a:r>
          </a:p>
          <a:p>
            <a:pPr lvl="1"/>
            <a:r>
              <a:rPr lang="en-US" dirty="0" smtClean="0"/>
              <a:t>Instead of searching </a:t>
            </a:r>
            <a:r>
              <a:rPr lang="en-US" i="1" dirty="0" smtClean="0"/>
              <a:t>n</a:t>
            </a:r>
            <a:r>
              <a:rPr lang="en-US" dirty="0" smtClean="0"/>
              <a:t> elements, we search </a:t>
            </a:r>
            <a:r>
              <a:rPr lang="en-US" i="1" dirty="0" smtClean="0"/>
              <a:t>n</a:t>
            </a:r>
            <a:r>
              <a:rPr lang="en-US" dirty="0" smtClean="0"/>
              <a:t>/2 elements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12775" y="228600"/>
            <a:ext cx="8153400" cy="990600"/>
          </a:xfrm>
        </p:spPr>
        <p:txBody>
          <a:bodyPr/>
          <a:lstStyle/>
          <a:p>
            <a:r>
              <a:rPr lang="en-US" b="1" smtClean="0"/>
              <a:t>Towers of Hanoi</a:t>
            </a:r>
          </a:p>
        </p:txBody>
      </p:sp>
      <p:sp>
        <p:nvSpPr>
          <p:cNvPr id="84994" name="Content Placeholder 2"/>
          <p:cNvSpPr>
            <a:spLocks noGrp="1"/>
          </p:cNvSpPr>
          <p:nvPr>
            <p:ph sz="quarter" idx="1"/>
          </p:nvPr>
        </p:nvSpPr>
        <p:spPr>
          <a:xfrm>
            <a:off x="457200" y="1600200"/>
            <a:ext cx="8229600" cy="2895600"/>
          </a:xfrm>
        </p:spPr>
        <p:txBody>
          <a:bodyPr/>
          <a:lstStyle/>
          <a:p>
            <a:r>
              <a:rPr lang="en-US" smtClean="0"/>
              <a:t>Move the three disks to a different peg, maintaining their order (largest disk on bottom, smallest on top, etc.)</a:t>
            </a:r>
          </a:p>
          <a:p>
            <a:pPr lvl="1"/>
            <a:r>
              <a:rPr lang="en-US" smtClean="0"/>
              <a:t>Only the top disk on a peg can be moved to another peg</a:t>
            </a:r>
          </a:p>
          <a:p>
            <a:pPr lvl="1"/>
            <a:r>
              <a:rPr lang="en-US" smtClean="0"/>
              <a:t>A larger disk cannot be placed on top of a smaller disk</a:t>
            </a:r>
          </a:p>
        </p:txBody>
      </p:sp>
      <p:pic>
        <p:nvPicPr>
          <p:cNvPr id="84995" name="Picture 4"/>
          <p:cNvPicPr>
            <a:picLocks noChangeAspect="1" noChangeArrowheads="1"/>
          </p:cNvPicPr>
          <p:nvPr/>
        </p:nvPicPr>
        <p:blipFill>
          <a:blip r:embed="rId2"/>
          <a:srcRect t="31108"/>
          <a:stretch>
            <a:fillRect/>
          </a:stretch>
        </p:blipFill>
        <p:spPr bwMode="auto">
          <a:xfrm>
            <a:off x="838200" y="4495800"/>
            <a:ext cx="7426325"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12775" y="228600"/>
            <a:ext cx="8153400" cy="990600"/>
          </a:xfrm>
        </p:spPr>
        <p:txBody>
          <a:bodyPr/>
          <a:lstStyle/>
          <a:p>
            <a:r>
              <a:rPr lang="en-US" b="1" smtClean="0"/>
              <a:t>Problem Inputs and Outputs</a:t>
            </a:r>
            <a:endParaRPr lang="en-US" smtClean="0"/>
          </a:p>
        </p:txBody>
      </p:sp>
      <p:pic>
        <p:nvPicPr>
          <p:cNvPr id="86018" name="Picture 2" descr="C:\Documents and Settings\Administrator\My Documents\Koffman\PPTs\Koffman_Digital Request 150 DPI JPEG\Ch05\Table 5.1.jpg"/>
          <p:cNvPicPr>
            <a:picLocks noChangeAspect="1" noChangeArrowheads="1"/>
          </p:cNvPicPr>
          <p:nvPr/>
        </p:nvPicPr>
        <p:blipFill>
          <a:blip r:embed="rId2"/>
          <a:srcRect/>
          <a:stretch>
            <a:fillRect/>
          </a:stretch>
        </p:blipFill>
        <p:spPr bwMode="auto">
          <a:xfrm>
            <a:off x="533400" y="2362200"/>
            <a:ext cx="82740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12775" y="228600"/>
            <a:ext cx="8153400" cy="990600"/>
          </a:xfrm>
        </p:spPr>
        <p:txBody>
          <a:bodyPr/>
          <a:lstStyle/>
          <a:p>
            <a:r>
              <a:rPr lang="en-US" b="1" smtClean="0"/>
              <a:t>Design</a:t>
            </a:r>
          </a:p>
        </p:txBody>
      </p:sp>
      <p:pic>
        <p:nvPicPr>
          <p:cNvPr id="87042" name="Picture 2" descr="C:\Documents and Settings\Administrator\My Documents\Koffman\PPTs\JPEGS\JWCL233_Koffman JPG files\ch05\w0107-nn.jpg"/>
          <p:cNvPicPr>
            <a:picLocks noChangeAspect="1" noChangeArrowheads="1"/>
          </p:cNvPicPr>
          <p:nvPr/>
        </p:nvPicPr>
        <p:blipFill>
          <a:blip r:embed="rId2"/>
          <a:srcRect/>
          <a:stretch>
            <a:fillRect/>
          </a:stretch>
        </p:blipFill>
        <p:spPr bwMode="auto">
          <a:xfrm>
            <a:off x="762000" y="3962400"/>
            <a:ext cx="7391400" cy="2817813"/>
          </a:xfrm>
          <a:prstGeom prst="rect">
            <a:avLst/>
          </a:prstGeom>
          <a:noFill/>
          <a:ln w="9525">
            <a:noFill/>
            <a:miter lim="800000"/>
            <a:headEnd/>
            <a:tailEnd/>
          </a:ln>
        </p:spPr>
      </p:pic>
      <p:sp>
        <p:nvSpPr>
          <p:cNvPr id="87043" name="Rectangle 6"/>
          <p:cNvSpPr>
            <a:spLocks noChangeArrowheads="1"/>
          </p:cNvSpPr>
          <p:nvPr/>
        </p:nvSpPr>
        <p:spPr bwMode="auto">
          <a:xfrm>
            <a:off x="304800" y="1676400"/>
            <a:ext cx="8534400" cy="1477963"/>
          </a:xfrm>
          <a:prstGeom prst="rect">
            <a:avLst/>
          </a:prstGeom>
          <a:noFill/>
          <a:ln w="9525">
            <a:noFill/>
            <a:miter lim="800000"/>
            <a:headEnd/>
            <a:tailEnd/>
          </a:ln>
        </p:spPr>
        <p:txBody>
          <a:bodyPr>
            <a:spAutoFit/>
          </a:bodyPr>
          <a:lstStyle/>
          <a:p>
            <a:r>
              <a:rPr lang="en-US" b="1"/>
              <a:t>Solution to 3-Disk Problem: Move 3 Disks from Peg L to Peg R</a:t>
            </a:r>
          </a:p>
          <a:p>
            <a:endParaRPr lang="en-US"/>
          </a:p>
          <a:p>
            <a:r>
              <a:rPr lang="en-US"/>
              <a:t>1. Move the top two disks from peg L to peg M.</a:t>
            </a:r>
          </a:p>
          <a:p>
            <a:r>
              <a:rPr lang="en-US"/>
              <a:t>2. Move the bottom disk from peg L to peg R.</a:t>
            </a:r>
          </a:p>
          <a:p>
            <a:r>
              <a:rPr lang="en-US"/>
              <a:t>3. Move the top two disks from peg M to peg 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612775" y="228600"/>
            <a:ext cx="8153400" cy="990600"/>
          </a:xfrm>
        </p:spPr>
        <p:txBody>
          <a:bodyPr/>
          <a:lstStyle/>
          <a:p>
            <a:r>
              <a:rPr lang="en-US" b="1" smtClean="0"/>
              <a:t>Design (cont.</a:t>
            </a:r>
            <a:r>
              <a:rPr lang="en-US" smtClean="0"/>
              <a:t>)</a:t>
            </a:r>
          </a:p>
        </p:txBody>
      </p:sp>
      <p:pic>
        <p:nvPicPr>
          <p:cNvPr id="88066" name="Picture 2" descr="C:\Documents and Settings\Administrator\My Documents\Koffman\PPTs\JPEGS\JWCL233_Koffman JPG files\ch05\w0108-nn.jpg"/>
          <p:cNvPicPr>
            <a:picLocks noChangeAspect="1" noChangeArrowheads="1"/>
          </p:cNvPicPr>
          <p:nvPr/>
        </p:nvPicPr>
        <p:blipFill>
          <a:blip r:embed="rId2"/>
          <a:srcRect/>
          <a:stretch>
            <a:fillRect/>
          </a:stretch>
        </p:blipFill>
        <p:spPr bwMode="auto">
          <a:xfrm>
            <a:off x="990600" y="4038600"/>
            <a:ext cx="7750175" cy="2057400"/>
          </a:xfrm>
          <a:prstGeom prst="rect">
            <a:avLst/>
          </a:prstGeom>
          <a:noFill/>
          <a:ln w="9525">
            <a:noFill/>
            <a:miter lim="800000"/>
            <a:headEnd/>
            <a:tailEnd/>
          </a:ln>
        </p:spPr>
      </p:pic>
      <p:sp>
        <p:nvSpPr>
          <p:cNvPr id="88067" name="Rectangle 5"/>
          <p:cNvSpPr>
            <a:spLocks noChangeArrowheads="1"/>
          </p:cNvSpPr>
          <p:nvPr/>
        </p:nvSpPr>
        <p:spPr bwMode="auto">
          <a:xfrm>
            <a:off x="228600" y="1752600"/>
            <a:ext cx="8686800" cy="1477963"/>
          </a:xfrm>
          <a:prstGeom prst="rect">
            <a:avLst/>
          </a:prstGeom>
          <a:noFill/>
          <a:ln w="9525">
            <a:noFill/>
            <a:miter lim="800000"/>
            <a:headEnd/>
            <a:tailEnd/>
          </a:ln>
        </p:spPr>
        <p:txBody>
          <a:bodyPr>
            <a:spAutoFit/>
          </a:bodyPr>
          <a:lstStyle/>
          <a:p>
            <a:r>
              <a:rPr lang="en-US" b="1"/>
              <a:t>Solution to 2-Disk Problem: Move Top 2 Disks from Peg M to Peg R</a:t>
            </a:r>
          </a:p>
          <a:p>
            <a:endParaRPr lang="en-US"/>
          </a:p>
          <a:p>
            <a:r>
              <a:rPr lang="en-US"/>
              <a:t>1. Move the top disk from peg M to peg L.</a:t>
            </a:r>
          </a:p>
          <a:p>
            <a:r>
              <a:rPr lang="en-US"/>
              <a:t>2. Move the bottom disk from peg M to peg R.</a:t>
            </a:r>
          </a:p>
          <a:p>
            <a:r>
              <a:rPr lang="en-US"/>
              <a:t>3. Move the top disk from peg L to peg R.</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5"/>
          <p:cNvSpPr>
            <a:spLocks noGrp="1" noChangeArrowheads="1"/>
          </p:cNvSpPr>
          <p:nvPr>
            <p:ph type="title"/>
          </p:nvPr>
        </p:nvSpPr>
        <p:spPr>
          <a:xfrm>
            <a:off x="612775" y="228600"/>
            <a:ext cx="8153400" cy="990600"/>
          </a:xfrm>
        </p:spPr>
        <p:txBody>
          <a:bodyPr/>
          <a:lstStyle/>
          <a:p>
            <a:r>
              <a:rPr lang="en-US" b="1" smtClean="0"/>
              <a:t>Design (cont.)</a:t>
            </a:r>
          </a:p>
        </p:txBody>
      </p:sp>
      <p:pic>
        <p:nvPicPr>
          <p:cNvPr id="89090" name="Picture 2" descr="C:\Documents and Settings\Administrator\My Documents\Koffman\PPTs\JPEGS\JWCL233_Koffman JPG files\ch05\w0109-nn.jpg"/>
          <p:cNvPicPr>
            <a:picLocks noChangeAspect="1" noChangeArrowheads="1"/>
          </p:cNvPicPr>
          <p:nvPr/>
        </p:nvPicPr>
        <p:blipFill>
          <a:blip r:embed="rId2"/>
          <a:srcRect/>
          <a:stretch>
            <a:fillRect/>
          </a:stretch>
        </p:blipFill>
        <p:spPr bwMode="auto">
          <a:xfrm>
            <a:off x="838200" y="3886200"/>
            <a:ext cx="7543800" cy="2754313"/>
          </a:xfrm>
          <a:prstGeom prst="rect">
            <a:avLst/>
          </a:prstGeom>
          <a:noFill/>
          <a:ln w="9525">
            <a:noFill/>
            <a:miter lim="800000"/>
            <a:headEnd/>
            <a:tailEnd/>
          </a:ln>
        </p:spPr>
      </p:pic>
      <p:sp>
        <p:nvSpPr>
          <p:cNvPr id="89091" name="Rectangle 5"/>
          <p:cNvSpPr>
            <a:spLocks noChangeArrowheads="1"/>
          </p:cNvSpPr>
          <p:nvPr/>
        </p:nvSpPr>
        <p:spPr bwMode="auto">
          <a:xfrm>
            <a:off x="304800" y="1905000"/>
            <a:ext cx="8229600" cy="1477963"/>
          </a:xfrm>
          <a:prstGeom prst="rect">
            <a:avLst/>
          </a:prstGeom>
          <a:noFill/>
          <a:ln w="9525">
            <a:noFill/>
            <a:miter lim="800000"/>
            <a:headEnd/>
            <a:tailEnd/>
          </a:ln>
        </p:spPr>
        <p:txBody>
          <a:bodyPr>
            <a:spAutoFit/>
          </a:bodyPr>
          <a:lstStyle/>
          <a:p>
            <a:r>
              <a:rPr lang="en-US" b="1"/>
              <a:t>Solution to 4-Disk Problem: Move 4 Disks from Peg L to Peg R</a:t>
            </a:r>
          </a:p>
          <a:p>
            <a:endParaRPr lang="en-US"/>
          </a:p>
          <a:p>
            <a:r>
              <a:rPr lang="en-US"/>
              <a:t>1. Move the top three disks from peg L to peg M.</a:t>
            </a:r>
          </a:p>
          <a:p>
            <a:r>
              <a:rPr lang="en-US"/>
              <a:t>2. Move the bottom disk from peg L to peg R.</a:t>
            </a:r>
          </a:p>
          <a:p>
            <a:r>
              <a:rPr lang="en-US"/>
              <a:t>3. Move the top three disks from peg M to peg 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Towers of Hanoi</a:t>
            </a:r>
          </a:p>
        </p:txBody>
      </p:sp>
      <p:sp>
        <p:nvSpPr>
          <p:cNvPr id="2" name="Content Placeholder 1"/>
          <p:cNvSpPr>
            <a:spLocks noGrp="1"/>
          </p:cNvSpPr>
          <p:nvPr>
            <p:ph sz="quarter" idx="1"/>
          </p:nvPr>
        </p:nvSpPr>
        <p:spPr>
          <a:xfrm>
            <a:off x="612775" y="1600200"/>
            <a:ext cx="8153400" cy="4953000"/>
          </a:xfrm>
        </p:spPr>
        <p:txBody>
          <a:bodyPr>
            <a:normAutofit/>
          </a:bodyPr>
          <a:lstStyle/>
          <a:p>
            <a:pPr marL="0" indent="0">
              <a:lnSpc>
                <a:spcPct val="90000"/>
              </a:lnSpc>
              <a:buFont typeface="Wingdings" pitchFamily="2" charset="2"/>
              <a:buNone/>
            </a:pPr>
            <a:r>
              <a:rPr lang="en-US" sz="2700" b="1" smtClean="0">
                <a:solidFill>
                  <a:srgbClr val="406F8D"/>
                </a:solidFill>
              </a:rPr>
              <a:t>Recursive Algorithm for </a:t>
            </a:r>
            <a:r>
              <a:rPr lang="en-US" sz="2700" b="1" i="1" smtClean="0">
                <a:solidFill>
                  <a:srgbClr val="406F8D"/>
                </a:solidFill>
              </a:rPr>
              <a:t>n</a:t>
            </a:r>
            <a:r>
              <a:rPr lang="en-US" sz="2700" b="1" smtClean="0">
                <a:solidFill>
                  <a:srgbClr val="406F8D"/>
                </a:solidFill>
              </a:rPr>
              <a:t>-Disk Problem: Move </a:t>
            </a:r>
            <a:r>
              <a:rPr lang="en-US" sz="2700" b="1" i="1" smtClean="0">
                <a:solidFill>
                  <a:srgbClr val="406F8D"/>
                </a:solidFill>
              </a:rPr>
              <a:t>n</a:t>
            </a:r>
            <a:r>
              <a:rPr lang="en-US" sz="2700" b="1" smtClean="0">
                <a:solidFill>
                  <a:srgbClr val="406F8D"/>
                </a:solidFill>
              </a:rPr>
              <a:t> Disks from the Starting Peg to the Destination Peg</a:t>
            </a:r>
          </a:p>
          <a:p>
            <a:pPr marL="0" indent="0">
              <a:lnSpc>
                <a:spcPct val="90000"/>
              </a:lnSpc>
              <a:buSzPct val="90000"/>
              <a:buFont typeface="Tw Cen MT" pitchFamily="34" charset="0"/>
              <a:buAutoNum type="arabicPeriod"/>
            </a:pPr>
            <a:r>
              <a:rPr lang="en-US" sz="2000" b="1" smtClean="0">
                <a:latin typeface="Courier New" pitchFamily="49" charset="0"/>
                <a:cs typeface="Courier New" pitchFamily="49" charset="0"/>
              </a:rPr>
              <a:t>if</a:t>
            </a:r>
            <a:r>
              <a:rPr lang="en-US" sz="2400" smtClean="0"/>
              <a:t> </a:t>
            </a:r>
            <a:r>
              <a:rPr lang="en-US" sz="2400" i="1" smtClean="0"/>
              <a:t>n</a:t>
            </a:r>
            <a:r>
              <a:rPr lang="en-US" sz="2400" smtClean="0"/>
              <a:t> is 1</a:t>
            </a:r>
          </a:p>
          <a:p>
            <a:pPr marL="0" indent="0">
              <a:lnSpc>
                <a:spcPct val="90000"/>
              </a:lnSpc>
              <a:buSzPct val="90000"/>
              <a:buFont typeface="Tw Cen MT" pitchFamily="34" charset="0"/>
              <a:buAutoNum type="arabicPeriod"/>
            </a:pPr>
            <a:r>
              <a:rPr lang="en-US" sz="2400" smtClean="0"/>
              <a:t> 	Move disk 1 (the smallest disk) from the starting peg to 	the destination peg</a:t>
            </a:r>
          </a:p>
          <a:p>
            <a:pPr marL="0" indent="0">
              <a:lnSpc>
                <a:spcPct val="90000"/>
              </a:lnSpc>
              <a:buSzPct val="90000"/>
              <a:buFont typeface="Tw Cen MT" pitchFamily="34" charset="0"/>
              <a:buAutoNum type="arabicPeriod"/>
            </a:pPr>
            <a:r>
              <a:rPr lang="en-US" sz="2000" b="1" smtClean="0">
                <a:latin typeface="Courier New" pitchFamily="49" charset="0"/>
                <a:cs typeface="Courier New" pitchFamily="49" charset="0"/>
              </a:rPr>
              <a:t>else</a:t>
            </a:r>
          </a:p>
          <a:p>
            <a:pPr marL="0" indent="0">
              <a:lnSpc>
                <a:spcPct val="90000"/>
              </a:lnSpc>
              <a:buSzPct val="90000"/>
              <a:buFont typeface="Tw Cen MT" pitchFamily="34" charset="0"/>
              <a:buAutoNum type="arabicPeriod"/>
            </a:pPr>
            <a:r>
              <a:rPr lang="en-US" sz="2400" smtClean="0"/>
              <a:t> 	Move the top </a:t>
            </a:r>
            <a:r>
              <a:rPr lang="en-US" sz="2400" i="1" smtClean="0"/>
              <a:t>n</a:t>
            </a:r>
            <a:r>
              <a:rPr lang="en-US" sz="2400" smtClean="0"/>
              <a:t> – 1 disks from the starting peg to the 	temporary peg (neither starting nor destination peg)</a:t>
            </a:r>
          </a:p>
          <a:p>
            <a:pPr marL="0" indent="0">
              <a:lnSpc>
                <a:spcPct val="90000"/>
              </a:lnSpc>
              <a:buSzPct val="90000"/>
              <a:buFont typeface="Tw Cen MT" pitchFamily="34" charset="0"/>
              <a:buAutoNum type="arabicPeriod"/>
            </a:pPr>
            <a:r>
              <a:rPr lang="en-US" sz="2400" smtClean="0"/>
              <a:t> 	Move disk </a:t>
            </a:r>
            <a:r>
              <a:rPr lang="en-US" sz="2400" i="1" smtClean="0"/>
              <a:t>n</a:t>
            </a:r>
            <a:r>
              <a:rPr lang="en-US" sz="2400" smtClean="0"/>
              <a:t> (the disk at the bottom) from the starting peg 	to the destination peg</a:t>
            </a:r>
          </a:p>
          <a:p>
            <a:pPr marL="0" indent="0">
              <a:lnSpc>
                <a:spcPct val="90000"/>
              </a:lnSpc>
              <a:buSzPct val="90000"/>
              <a:buFont typeface="Tw Cen MT" pitchFamily="34" charset="0"/>
              <a:buAutoNum type="arabicPeriod"/>
            </a:pPr>
            <a:r>
              <a:rPr lang="en-US" sz="2400" smtClean="0"/>
              <a:t> 	Move the top </a:t>
            </a:r>
            <a:r>
              <a:rPr lang="en-US" sz="2400" i="1" smtClean="0"/>
              <a:t>n</a:t>
            </a:r>
            <a:r>
              <a:rPr lang="en-US" sz="2400" smtClean="0"/>
              <a:t> – 1 disks from the temporary peg to the 	destination peg</a:t>
            </a:r>
          </a:p>
          <a:p>
            <a:pPr marL="0" indent="0">
              <a:lnSpc>
                <a:spcPct val="90000"/>
              </a:lnSpc>
              <a:buFont typeface="Wingdings" pitchFamily="2" charset="2"/>
              <a:buNone/>
            </a:pPr>
            <a:endParaRPr lang="en-US" sz="27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Towers of Hanoi (cont.)</a:t>
            </a:r>
          </a:p>
        </p:txBody>
      </p:sp>
      <p:sp>
        <p:nvSpPr>
          <p:cNvPr id="2" name="Content Placeholder 1"/>
          <p:cNvSpPr>
            <a:spLocks noGrp="1"/>
          </p:cNvSpPr>
          <p:nvPr>
            <p:ph sz="quarter" idx="1"/>
          </p:nvPr>
        </p:nvSpPr>
        <p:spPr>
          <a:xfrm>
            <a:off x="612775" y="1600200"/>
            <a:ext cx="8153400" cy="4953000"/>
          </a:xfrm>
        </p:spPr>
        <p:txBody>
          <a:bodyPr>
            <a:normAutofit/>
          </a:bodyPr>
          <a:lstStyle/>
          <a:p>
            <a:r>
              <a:rPr lang="en-US" dirty="0" smtClean="0"/>
              <a:t>Our recursive function, </a:t>
            </a:r>
            <a:r>
              <a:rPr lang="en-US" sz="2200" dirty="0" err="1" smtClean="0">
                <a:latin typeface="Courier New" pitchFamily="49" charset="0"/>
                <a:cs typeface="Courier New" pitchFamily="49" charset="0"/>
              </a:rPr>
              <a:t>show_moves</a:t>
            </a:r>
            <a:r>
              <a:rPr lang="en-US" dirty="0" smtClean="0"/>
              <a:t>, will display the solution as a list of disk moves</a:t>
            </a:r>
          </a:p>
          <a:p>
            <a:r>
              <a:rPr lang="en-US" dirty="0" smtClean="0"/>
              <a:t>For the two-disk problem shown earlier (move two disks from the middle peg, M, to the right peg, R), the list of moves would be</a:t>
            </a:r>
          </a:p>
          <a:p>
            <a:pPr marL="742950" lvl="1" indent="-285750">
              <a:buFont typeface="Wingdings 2" pitchFamily="18" charset="2"/>
              <a:buNone/>
            </a:pPr>
            <a:r>
              <a:rPr lang="en-US" sz="1800" dirty="0" smtClean="0">
                <a:latin typeface="Courier New" pitchFamily="49" charset="0"/>
                <a:cs typeface="Courier New" pitchFamily="49" charset="0"/>
              </a:rPr>
              <a:t>Move disk 1 from peg M to peg L</a:t>
            </a:r>
          </a:p>
          <a:p>
            <a:pPr marL="742950" lvl="1" indent="-285750">
              <a:buFont typeface="Wingdings 2" pitchFamily="18" charset="2"/>
              <a:buNone/>
            </a:pPr>
            <a:r>
              <a:rPr lang="en-US" sz="1800" dirty="0" smtClean="0">
                <a:latin typeface="Courier New" pitchFamily="49" charset="0"/>
                <a:cs typeface="Courier New" pitchFamily="49" charset="0"/>
              </a:rPr>
              <a:t>Move disk 2 from peg M to peg R</a:t>
            </a:r>
          </a:p>
          <a:p>
            <a:pPr marL="742950" lvl="1" indent="-285750">
              <a:buFont typeface="Wingdings 2" pitchFamily="18" charset="2"/>
              <a:buNone/>
            </a:pPr>
            <a:r>
              <a:rPr lang="en-US" sz="1800" dirty="0" smtClean="0">
                <a:latin typeface="Courier New" pitchFamily="49" charset="0"/>
                <a:cs typeface="Courier New" pitchFamily="49" charset="0"/>
              </a:rPr>
              <a:t>Move disk 1 from peg L to peg R</a:t>
            </a:r>
          </a:p>
          <a:p>
            <a:r>
              <a:rPr lang="en-US" dirty="0" smtClean="0"/>
              <a:t>The function </a:t>
            </a:r>
            <a:r>
              <a:rPr lang="en-US" sz="2000" dirty="0" err="1" smtClean="0">
                <a:latin typeface="Courier New" pitchFamily="49" charset="0"/>
                <a:cs typeface="Courier New" pitchFamily="49" charset="0"/>
              </a:rPr>
              <a:t>show_moves</a:t>
            </a:r>
            <a:r>
              <a:rPr lang="en-US" dirty="0" smtClean="0"/>
              <a:t> must have the number of disks, the starting peg, the destination peg, and the temporary peg as its parameters.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b="1" dirty="0" smtClean="0"/>
              <a:t>Recursive Algorithm for Towers of Hanoi (cont.)</a:t>
            </a:r>
          </a:p>
        </p:txBody>
      </p:sp>
      <p:pic>
        <p:nvPicPr>
          <p:cNvPr id="92162" name="Picture 2"/>
          <p:cNvPicPr>
            <a:picLocks noChangeAspect="1" noChangeArrowheads="1"/>
          </p:cNvPicPr>
          <p:nvPr/>
        </p:nvPicPr>
        <p:blipFill>
          <a:blip r:embed="rId2"/>
          <a:srcRect/>
          <a:stretch>
            <a:fillRect/>
          </a:stretch>
        </p:blipFill>
        <p:spPr bwMode="auto">
          <a:xfrm>
            <a:off x="238125" y="2867025"/>
            <a:ext cx="8667750" cy="112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612775" y="228600"/>
            <a:ext cx="8153400" cy="990600"/>
          </a:xfrm>
        </p:spPr>
        <p:txBody>
          <a:bodyPr/>
          <a:lstStyle/>
          <a:p>
            <a:r>
              <a:rPr lang="en-US" b="1" smtClean="0"/>
              <a:t>Implementation</a:t>
            </a:r>
          </a:p>
        </p:txBody>
      </p:sp>
      <p:pic>
        <p:nvPicPr>
          <p:cNvPr id="93186" name="Picture 2"/>
          <p:cNvPicPr>
            <a:picLocks noChangeAspect="1" noChangeArrowheads="1"/>
          </p:cNvPicPr>
          <p:nvPr/>
        </p:nvPicPr>
        <p:blipFill>
          <a:blip r:embed="rId2"/>
          <a:srcRect/>
          <a:stretch>
            <a:fillRect/>
          </a:stretch>
        </p:blipFill>
        <p:spPr bwMode="auto">
          <a:xfrm>
            <a:off x="1739900" y="1600200"/>
            <a:ext cx="5648325" cy="477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612775" y="228600"/>
            <a:ext cx="8153400" cy="990600"/>
          </a:xfrm>
        </p:spPr>
        <p:txBody>
          <a:bodyPr/>
          <a:lstStyle/>
          <a:p>
            <a:r>
              <a:rPr lang="en-US" b="1" smtClean="0"/>
              <a:t>Testing</a:t>
            </a:r>
          </a:p>
        </p:txBody>
      </p:sp>
      <p:sp>
        <p:nvSpPr>
          <p:cNvPr id="3" name="Slide Number Placeholder 2"/>
          <p:cNvSpPr>
            <a:spLocks noGrp="1"/>
          </p:cNvSpPr>
          <p:nvPr>
            <p:ph type="sldNum" sz="quarter" idx="10"/>
          </p:nvPr>
        </p:nvSpPr>
        <p:spPr/>
        <p:txBody>
          <a:bodyPr>
            <a:normAutofit fontScale="85000" lnSpcReduction="20000"/>
          </a:bodyPr>
          <a:lstStyle/>
          <a:p>
            <a:pPr>
              <a:defRPr/>
            </a:pPr>
            <a:fld id="{17671788-D790-4623-85F5-87A89B7CA2FF}" type="slidenum">
              <a:rPr lang="en-US"/>
              <a:pPr>
                <a:defRPr/>
              </a:pPr>
              <a:t>79</a:t>
            </a:fld>
            <a:endParaRPr lang="en-US" dirty="0"/>
          </a:p>
        </p:txBody>
      </p:sp>
      <p:sp>
        <p:nvSpPr>
          <p:cNvPr id="4" name="Content Placeholder 3"/>
          <p:cNvSpPr>
            <a:spLocks noGrp="1"/>
          </p:cNvSpPr>
          <p:nvPr>
            <p:ph sz="quarter" idx="1"/>
          </p:nvPr>
        </p:nvSpPr>
        <p:spPr>
          <a:xfrm>
            <a:off x="612775" y="2165350"/>
            <a:ext cx="8153400" cy="4464050"/>
          </a:xfrm>
        </p:spPr>
        <p:txBody>
          <a:bodyPr>
            <a:normAutofit/>
          </a:bodyPr>
          <a:lstStyle/>
          <a:p>
            <a:pPr marL="0" indent="0">
              <a:lnSpc>
                <a:spcPct val="80000"/>
              </a:lnSpc>
              <a:buFont typeface="Wingdings" pitchFamily="2" charset="2"/>
              <a:buNone/>
            </a:pPr>
            <a:r>
              <a:rPr lang="en-US" sz="1600" smtClean="0">
                <a:latin typeface="Courier New" pitchFamily="49" charset="0"/>
                <a:cs typeface="Courier New" pitchFamily="49" charset="0"/>
              </a:rPr>
              <a:t>int main() {</a:t>
            </a:r>
          </a:p>
          <a:p>
            <a:pPr marL="0" indent="0">
              <a:lnSpc>
                <a:spcPct val="80000"/>
              </a:lnSpc>
              <a:buFont typeface="Wingdings" pitchFamily="2" charset="2"/>
              <a:buNone/>
            </a:pPr>
            <a:r>
              <a:rPr lang="en-US" sz="1600" smtClean="0">
                <a:latin typeface="Courier New" pitchFamily="49" charset="0"/>
                <a:cs typeface="Courier New" pitchFamily="49" charset="0"/>
              </a:rPr>
              <a:t>  int n_disks;</a:t>
            </a:r>
          </a:p>
          <a:p>
            <a:pPr marL="0" indent="0">
              <a:lnSpc>
                <a:spcPct val="80000"/>
              </a:lnSpc>
              <a:buFont typeface="Wingdings" pitchFamily="2" charset="2"/>
              <a:buNone/>
            </a:pPr>
            <a:r>
              <a:rPr lang="en-US" sz="1600" smtClean="0">
                <a:latin typeface="Courier New" pitchFamily="49" charset="0"/>
                <a:cs typeface="Courier New" pitchFamily="49" charset="0"/>
              </a:rPr>
              <a:t>  char start_peg;</a:t>
            </a:r>
          </a:p>
          <a:p>
            <a:pPr marL="0" indent="0">
              <a:lnSpc>
                <a:spcPct val="80000"/>
              </a:lnSpc>
              <a:buFont typeface="Wingdings" pitchFamily="2" charset="2"/>
              <a:buNone/>
            </a:pPr>
            <a:r>
              <a:rPr lang="en-US" sz="1600" smtClean="0">
                <a:latin typeface="Courier New" pitchFamily="49" charset="0"/>
                <a:cs typeface="Courier New" pitchFamily="49" charset="0"/>
              </a:rPr>
              <a:t>  char dest_peg;</a:t>
            </a:r>
          </a:p>
          <a:p>
            <a:pPr marL="0" indent="0">
              <a:lnSpc>
                <a:spcPct val="80000"/>
              </a:lnSpc>
              <a:buFont typeface="Wingdings" pitchFamily="2" charset="2"/>
              <a:buNone/>
            </a:pPr>
            <a:r>
              <a:rPr lang="en-US" sz="1600" smtClean="0">
                <a:latin typeface="Courier New" pitchFamily="49" charset="0"/>
                <a:cs typeface="Courier New" pitchFamily="49" charset="0"/>
              </a:rPr>
              <a:t>  char temp_peg;</a:t>
            </a:r>
          </a:p>
          <a:p>
            <a:pPr marL="0" indent="0">
              <a:lnSpc>
                <a:spcPct val="80000"/>
              </a:lnSpc>
              <a:buFont typeface="Wingdings" pitchFamily="2" charset="2"/>
              <a:buNone/>
            </a:pPr>
            <a:r>
              <a:rPr lang="en-US" sz="1600" smtClean="0">
                <a:latin typeface="Courier New" pitchFamily="49" charset="0"/>
                <a:cs typeface="Courier New" pitchFamily="49" charset="0"/>
              </a:rPr>
              <a:t>  cout &lt;&lt; "Enter number of disks: ";</a:t>
            </a:r>
          </a:p>
          <a:p>
            <a:pPr marL="0" indent="0">
              <a:lnSpc>
                <a:spcPct val="80000"/>
              </a:lnSpc>
              <a:buFont typeface="Wingdings" pitchFamily="2" charset="2"/>
              <a:buNone/>
            </a:pPr>
            <a:r>
              <a:rPr lang="en-US" sz="1600" smtClean="0">
                <a:latin typeface="Courier New" pitchFamily="49" charset="0"/>
                <a:cs typeface="Courier New" pitchFamily="49" charset="0"/>
              </a:rPr>
              <a:t>  cin &gt;&gt; n_disks;</a:t>
            </a:r>
          </a:p>
          <a:p>
            <a:pPr marL="0" indent="0">
              <a:lnSpc>
                <a:spcPct val="80000"/>
              </a:lnSpc>
              <a:buFont typeface="Wingdings" pitchFamily="2" charset="2"/>
              <a:buNone/>
            </a:pPr>
            <a:r>
              <a:rPr lang="en-US" sz="1600" smtClean="0">
                <a:latin typeface="Courier New" pitchFamily="49" charset="0"/>
                <a:cs typeface="Courier New" pitchFamily="49" charset="0"/>
              </a:rPr>
              <a:t>  cout &lt;&lt; "Enter start peg: ";</a:t>
            </a:r>
          </a:p>
          <a:p>
            <a:pPr marL="0" indent="0">
              <a:lnSpc>
                <a:spcPct val="80000"/>
              </a:lnSpc>
              <a:buFont typeface="Wingdings" pitchFamily="2" charset="2"/>
              <a:buNone/>
            </a:pPr>
            <a:r>
              <a:rPr lang="en-US" sz="1600" smtClean="0">
                <a:latin typeface="Courier New" pitchFamily="49" charset="0"/>
                <a:cs typeface="Courier New" pitchFamily="49" charset="0"/>
              </a:rPr>
              <a:t>  cin &gt;&gt; start_peg;</a:t>
            </a:r>
          </a:p>
          <a:p>
            <a:pPr marL="0" indent="0">
              <a:lnSpc>
                <a:spcPct val="80000"/>
              </a:lnSpc>
              <a:buFont typeface="Wingdings" pitchFamily="2" charset="2"/>
              <a:buNone/>
            </a:pPr>
            <a:r>
              <a:rPr lang="en-US" sz="1600" smtClean="0">
                <a:latin typeface="Courier New" pitchFamily="49" charset="0"/>
                <a:cs typeface="Courier New" pitchFamily="49" charset="0"/>
              </a:rPr>
              <a:t>  cout &lt;&lt; "Enter destination peg: ";</a:t>
            </a:r>
          </a:p>
          <a:p>
            <a:pPr marL="0" indent="0">
              <a:lnSpc>
                <a:spcPct val="80000"/>
              </a:lnSpc>
              <a:buFont typeface="Wingdings" pitchFamily="2" charset="2"/>
              <a:buNone/>
            </a:pPr>
            <a:r>
              <a:rPr lang="en-US" sz="1600" smtClean="0">
                <a:latin typeface="Courier New" pitchFamily="49" charset="0"/>
                <a:cs typeface="Courier New" pitchFamily="49" charset="0"/>
              </a:rPr>
              <a:t>  cin &gt;&gt; dest_peg;</a:t>
            </a:r>
          </a:p>
          <a:p>
            <a:pPr marL="0" indent="0">
              <a:lnSpc>
                <a:spcPct val="80000"/>
              </a:lnSpc>
              <a:buFont typeface="Wingdings" pitchFamily="2" charset="2"/>
              <a:buNone/>
            </a:pPr>
            <a:r>
              <a:rPr lang="en-US" sz="1600" smtClean="0">
                <a:latin typeface="Courier New" pitchFamily="49" charset="0"/>
                <a:cs typeface="Courier New" pitchFamily="49" charset="0"/>
              </a:rPr>
              <a:t>  cout &lt;&lt; "Enter temporary peg: ";</a:t>
            </a:r>
          </a:p>
          <a:p>
            <a:pPr marL="0" indent="0">
              <a:lnSpc>
                <a:spcPct val="80000"/>
              </a:lnSpc>
              <a:buFont typeface="Wingdings" pitchFamily="2" charset="2"/>
              <a:buNone/>
            </a:pPr>
            <a:r>
              <a:rPr lang="en-US" sz="1600" smtClean="0">
                <a:latin typeface="Courier New" pitchFamily="49" charset="0"/>
                <a:cs typeface="Courier New" pitchFamily="49" charset="0"/>
              </a:rPr>
              <a:t>  cin &gt;&gt; temp_peg;</a:t>
            </a:r>
          </a:p>
          <a:p>
            <a:pPr marL="0" indent="0">
              <a:lnSpc>
                <a:spcPct val="80000"/>
              </a:lnSpc>
              <a:buFont typeface="Wingdings" pitchFamily="2" charset="2"/>
              <a:buNone/>
            </a:pPr>
            <a:r>
              <a:rPr lang="en-US" sz="1600" smtClean="0">
                <a:latin typeface="Courier New" pitchFamily="49" charset="0"/>
                <a:cs typeface="Courier New" pitchFamily="49" charset="0"/>
              </a:rPr>
              <a:t>  show_moves(n_disks, start_peg, dest_peg, temp_peg);</a:t>
            </a:r>
          </a:p>
          <a:p>
            <a:pPr marL="0" indent="0">
              <a:lnSpc>
                <a:spcPct val="80000"/>
              </a:lnSpc>
              <a:buFont typeface="Wingdings" pitchFamily="2" charset="2"/>
              <a:buNone/>
            </a:pPr>
            <a:r>
              <a:rPr lang="en-US" sz="1600" smtClean="0">
                <a:latin typeface="Courier New" pitchFamily="49" charset="0"/>
                <a:cs typeface="Courier New" pitchFamily="49" charset="0"/>
              </a:rPr>
              <a:t>}</a:t>
            </a:r>
          </a:p>
        </p:txBody>
      </p:sp>
      <p:pic>
        <p:nvPicPr>
          <p:cNvPr id="94212" name="Picture 2"/>
          <p:cNvPicPr>
            <a:picLocks noChangeAspect="1" noChangeArrowheads="1"/>
          </p:cNvPicPr>
          <p:nvPr/>
        </p:nvPicPr>
        <p:blipFill>
          <a:blip r:embed="rId2"/>
          <a:srcRect/>
          <a:stretch>
            <a:fillRect/>
          </a:stretch>
        </p:blipFill>
        <p:spPr bwMode="auto">
          <a:xfrm>
            <a:off x="3657600" y="2082800"/>
            <a:ext cx="5038725" cy="89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12775" y="228600"/>
            <a:ext cx="8153400" cy="990600"/>
          </a:xfrm>
        </p:spPr>
        <p:txBody>
          <a:bodyPr/>
          <a:lstStyle/>
          <a:p>
            <a:r>
              <a:rPr lang="en-US" b="1" smtClean="0"/>
              <a:t>Recursive Thinking (cont.)</a:t>
            </a:r>
          </a:p>
        </p:txBody>
      </p:sp>
      <p:sp>
        <p:nvSpPr>
          <p:cNvPr id="3" name="Content Placeholder 2"/>
          <p:cNvSpPr>
            <a:spLocks noGrp="1"/>
          </p:cNvSpPr>
          <p:nvPr>
            <p:ph sz="quarter" idx="1"/>
          </p:nvPr>
        </p:nvSpPr>
        <p:spPr>
          <a:xfrm>
            <a:off x="612775" y="1600200"/>
            <a:ext cx="8153400" cy="4953000"/>
          </a:xfrm>
        </p:spPr>
        <p:txBody>
          <a:bodyPr>
            <a:normAutofit/>
          </a:bodyPr>
          <a:lstStyle/>
          <a:p>
            <a:pPr marL="0" indent="0">
              <a:lnSpc>
                <a:spcPct val="80000"/>
              </a:lnSpc>
              <a:buFont typeface="Wingdings" pitchFamily="2" charset="2"/>
              <a:buNone/>
            </a:pPr>
            <a:r>
              <a:rPr lang="en-US" sz="2700" b="1" smtClean="0"/>
              <a:t>Recursive Algorithm to Search an vector</a:t>
            </a:r>
          </a:p>
          <a:p>
            <a:pPr marL="0" indent="0">
              <a:lnSpc>
                <a:spcPct val="80000"/>
              </a:lnSpc>
              <a:buSzPct val="100000"/>
              <a:buFont typeface="Tw Cen MT" pitchFamily="34" charset="0"/>
              <a:buAutoNum type="arabicPeriod"/>
            </a:pPr>
            <a:r>
              <a:rPr lang="en-US" sz="2700" b="1" smtClean="0">
                <a:latin typeface="Courier New" pitchFamily="49" charset="0"/>
                <a:cs typeface="Courier New" pitchFamily="49" charset="0"/>
              </a:rPr>
              <a:t>if</a:t>
            </a:r>
            <a:r>
              <a:rPr lang="en-US" sz="2700" smtClean="0"/>
              <a:t> the vector is empty</a:t>
            </a:r>
          </a:p>
          <a:p>
            <a:pPr marL="0" indent="0">
              <a:lnSpc>
                <a:spcPct val="80000"/>
              </a:lnSpc>
              <a:buSzPct val="100000"/>
              <a:buFont typeface="Tw Cen MT" pitchFamily="34" charset="0"/>
              <a:buAutoNum type="arabicPeriod"/>
            </a:pPr>
            <a:r>
              <a:rPr lang="en-US" sz="2700" smtClean="0"/>
              <a:t> 	Return -1 as the search result</a:t>
            </a:r>
          </a:p>
          <a:p>
            <a:pPr marL="0" indent="0">
              <a:lnSpc>
                <a:spcPct val="80000"/>
              </a:lnSpc>
              <a:buFont typeface="Wingdings" pitchFamily="2" charset="2"/>
              <a:buNone/>
            </a:pPr>
            <a:r>
              <a:rPr lang="en-US" sz="2700" b="1" smtClean="0">
                <a:latin typeface="Courier New" pitchFamily="49" charset="0"/>
                <a:cs typeface="Courier New" pitchFamily="49" charset="0"/>
              </a:rPr>
              <a:t>  else if </a:t>
            </a:r>
            <a:r>
              <a:rPr lang="en-US" sz="2700" smtClean="0"/>
              <a:t>the middle element matches the target</a:t>
            </a:r>
          </a:p>
          <a:p>
            <a:pPr marL="0" indent="0">
              <a:lnSpc>
                <a:spcPct val="80000"/>
              </a:lnSpc>
              <a:buSzPct val="100000"/>
              <a:buFont typeface="Tw Cen MT" pitchFamily="34" charset="0"/>
              <a:buAutoNum type="arabicPeriod" startAt="3"/>
            </a:pPr>
            <a:r>
              <a:rPr lang="en-US" sz="2700" smtClean="0"/>
              <a:t> 	Return the subscript of the middle element as the 	result</a:t>
            </a:r>
          </a:p>
          <a:p>
            <a:pPr marL="0" indent="0">
              <a:lnSpc>
                <a:spcPct val="80000"/>
              </a:lnSpc>
              <a:buFont typeface="Wingdings" pitchFamily="2" charset="2"/>
              <a:buNone/>
            </a:pPr>
            <a:r>
              <a:rPr lang="en-US" sz="2700" b="1" smtClean="0">
                <a:solidFill>
                  <a:srgbClr val="000000"/>
                </a:solidFill>
                <a:latin typeface="Courier New" pitchFamily="49" charset="0"/>
                <a:cs typeface="Courier New" pitchFamily="49" charset="0"/>
              </a:rPr>
              <a:t>  else if </a:t>
            </a:r>
            <a:r>
              <a:rPr lang="en-US" sz="2700" smtClean="0">
                <a:solidFill>
                  <a:srgbClr val="000000"/>
                </a:solidFill>
              </a:rPr>
              <a:t>the target is less than the middle element </a:t>
            </a:r>
            <a:endParaRPr lang="en-US" sz="2700" smtClean="0"/>
          </a:p>
          <a:p>
            <a:pPr marL="0" indent="0">
              <a:lnSpc>
                <a:spcPct val="80000"/>
              </a:lnSpc>
              <a:buSzPct val="100000"/>
              <a:buFont typeface="Tw Cen MT" pitchFamily="34" charset="0"/>
              <a:buAutoNum type="arabicPeriod" startAt="4"/>
            </a:pPr>
            <a:r>
              <a:rPr lang="en-US" sz="2700" smtClean="0"/>
              <a:t> 	Recursively search the vector elements preceding  	the middle element and return the result</a:t>
            </a:r>
          </a:p>
          <a:p>
            <a:pPr marL="0" indent="0">
              <a:lnSpc>
                <a:spcPct val="80000"/>
              </a:lnSpc>
              <a:buFont typeface="Wingdings" pitchFamily="2" charset="2"/>
              <a:buNone/>
            </a:pPr>
            <a:r>
              <a:rPr lang="en-US" sz="2700" b="1" smtClean="0">
                <a:solidFill>
                  <a:srgbClr val="000000"/>
                </a:solidFill>
                <a:latin typeface="Courier New" pitchFamily="49" charset="0"/>
                <a:cs typeface="Courier New" pitchFamily="49" charset="0"/>
              </a:rPr>
              <a:t>  else </a:t>
            </a:r>
          </a:p>
          <a:p>
            <a:pPr marL="0" indent="0">
              <a:lnSpc>
                <a:spcPct val="80000"/>
              </a:lnSpc>
              <a:buSzPct val="100000"/>
              <a:buFont typeface="Tw Cen MT" pitchFamily="34" charset="0"/>
              <a:buAutoNum type="arabicPeriod" startAt="5"/>
            </a:pPr>
            <a:r>
              <a:rPr lang="en-US" sz="2700" smtClean="0"/>
              <a:t> 	Recursively search the vector elements following the 	middle element and return the result</a:t>
            </a:r>
          </a:p>
          <a:p>
            <a:pPr marL="0" indent="0">
              <a:lnSpc>
                <a:spcPct val="80000"/>
              </a:lnSpc>
              <a:buFont typeface="Tw Cen MT" pitchFamily="34" charset="0"/>
              <a:buAutoNum type="arabicPeriod" startAt="5"/>
            </a:pPr>
            <a:endParaRPr lang="en-US" sz="27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612775" y="228600"/>
            <a:ext cx="8153400" cy="990600"/>
          </a:xfrm>
        </p:spPr>
        <p:txBody>
          <a:bodyPr/>
          <a:lstStyle/>
          <a:p>
            <a:r>
              <a:rPr lang="en-US" b="1" smtClean="0"/>
              <a:t>Counting Cells in a Blob</a:t>
            </a:r>
          </a:p>
        </p:txBody>
      </p:sp>
      <p:sp>
        <p:nvSpPr>
          <p:cNvPr id="48133" name="Rectangle 3"/>
          <p:cNvSpPr>
            <a:spLocks noGrp="1" noChangeArrowheads="1"/>
          </p:cNvSpPr>
          <p:nvPr>
            <p:ph sz="quarter" idx="1"/>
          </p:nvPr>
        </p:nvSpPr>
        <p:spPr>
          <a:xfrm>
            <a:off x="612775" y="1600200"/>
            <a:ext cx="8153400" cy="4953000"/>
          </a:xfrm>
        </p:spPr>
        <p:txBody>
          <a:bodyPr>
            <a:normAutofit/>
          </a:bodyPr>
          <a:lstStyle/>
          <a:p>
            <a:pPr marL="320040" indent="-320040" fontAlgn="auto">
              <a:spcAft>
                <a:spcPts val="0"/>
              </a:spcAft>
              <a:buFont typeface="Wingdings"/>
              <a:buChar char=""/>
              <a:defRPr/>
            </a:pPr>
            <a:r>
              <a:rPr lang="en-US" dirty="0" smtClean="0"/>
              <a:t>Consider how we might process an image that is presented as a two-dimensional grid of color values</a:t>
            </a:r>
          </a:p>
          <a:p>
            <a:pPr marL="320040" indent="-320040" fontAlgn="auto">
              <a:spcAft>
                <a:spcPts val="0"/>
              </a:spcAft>
              <a:buFont typeface="Wingdings"/>
              <a:buChar char=""/>
              <a:defRPr/>
            </a:pPr>
            <a:r>
              <a:rPr lang="en-US" dirty="0" smtClean="0"/>
              <a:t>Information in the image may come from</a:t>
            </a:r>
          </a:p>
          <a:p>
            <a:pPr marL="640080" lvl="1" indent="-274320" fontAlgn="auto">
              <a:spcAft>
                <a:spcPts val="0"/>
              </a:spcAft>
              <a:buFont typeface="Wingdings 2"/>
              <a:buChar char=""/>
              <a:defRPr/>
            </a:pPr>
            <a:r>
              <a:rPr lang="en-US" dirty="0" smtClean="0"/>
              <a:t>an X-ray</a:t>
            </a:r>
          </a:p>
          <a:p>
            <a:pPr marL="640080" lvl="1" indent="-274320" fontAlgn="auto">
              <a:spcAft>
                <a:spcPts val="0"/>
              </a:spcAft>
              <a:buFont typeface="Wingdings 2"/>
              <a:buChar char=""/>
              <a:defRPr/>
            </a:pPr>
            <a:r>
              <a:rPr lang="en-US" dirty="0" smtClean="0"/>
              <a:t>an MRI</a:t>
            </a:r>
          </a:p>
          <a:p>
            <a:pPr marL="640080" lvl="1" indent="-274320" fontAlgn="auto">
              <a:spcAft>
                <a:spcPts val="0"/>
              </a:spcAft>
              <a:buFont typeface="Wingdings 2"/>
              <a:buChar char=""/>
              <a:defRPr/>
            </a:pPr>
            <a:r>
              <a:rPr lang="en-US" dirty="0" smtClean="0"/>
              <a:t>satellite imagery</a:t>
            </a:r>
          </a:p>
          <a:p>
            <a:pPr marL="640080" lvl="1" indent="-274320" fontAlgn="auto">
              <a:spcAft>
                <a:spcPts val="0"/>
              </a:spcAft>
              <a:buFont typeface="Wingdings 2"/>
              <a:buChar char=""/>
              <a:defRPr/>
            </a:pPr>
            <a:r>
              <a:rPr lang="en-US" dirty="0" smtClean="0"/>
              <a:t>etc.</a:t>
            </a:r>
          </a:p>
          <a:p>
            <a:pPr marL="320040" indent="-320040" fontAlgn="auto">
              <a:spcAft>
                <a:spcPts val="0"/>
              </a:spcAft>
              <a:buFont typeface="Wingdings"/>
              <a:buChar char=""/>
              <a:defRPr/>
            </a:pPr>
            <a:r>
              <a:rPr lang="en-US" dirty="0" smtClean="0"/>
              <a:t>The goal is to determine the size of any area in the    image that is considered abnormal because of its color values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612775" y="228600"/>
            <a:ext cx="8153400" cy="990600"/>
          </a:xfrm>
        </p:spPr>
        <p:txBody>
          <a:bodyPr/>
          <a:lstStyle/>
          <a:p>
            <a:r>
              <a:rPr lang="en-US" b="1" smtClean="0"/>
              <a:t>Problem</a:t>
            </a:r>
          </a:p>
        </p:txBody>
      </p:sp>
      <p:sp>
        <p:nvSpPr>
          <p:cNvPr id="96258" name="Content Placeholder 2"/>
          <p:cNvSpPr>
            <a:spLocks noGrp="1"/>
          </p:cNvSpPr>
          <p:nvPr>
            <p:ph sz="quarter" idx="1"/>
          </p:nvPr>
        </p:nvSpPr>
        <p:spPr>
          <a:xfrm>
            <a:off x="612775" y="1600200"/>
            <a:ext cx="8153400" cy="4953000"/>
          </a:xfrm>
        </p:spPr>
        <p:txBody>
          <a:bodyPr/>
          <a:lstStyle/>
          <a:p>
            <a:r>
              <a:rPr lang="en-US" sz="2700" smtClean="0"/>
              <a:t>Given a two-dimensional grid of cells, each cell contains either a normal background color or a second color, which indicates the presence of an abnormality</a:t>
            </a:r>
          </a:p>
          <a:p>
            <a:r>
              <a:rPr lang="en-US" sz="2700" smtClean="0"/>
              <a:t>A </a:t>
            </a:r>
            <a:r>
              <a:rPr lang="en-US" sz="2700" i="1" smtClean="0"/>
              <a:t>blob</a:t>
            </a:r>
            <a:r>
              <a:rPr lang="en-US" sz="2700" smtClean="0"/>
              <a:t> is a collection of contiguous abnormal cells</a:t>
            </a:r>
          </a:p>
          <a:p>
            <a:r>
              <a:rPr lang="en-US" sz="2700" smtClean="0"/>
              <a:t>A user will enter the x, y coordinates of a cell in the blob, and the program will determine the count of all cells in that blob</a:t>
            </a:r>
          </a:p>
          <a:p>
            <a:endParaRPr lang="en-US" sz="2700" smtClean="0"/>
          </a:p>
        </p:txBody>
      </p:sp>
      <p:pic>
        <p:nvPicPr>
          <p:cNvPr id="96259" name="Picture 2"/>
          <p:cNvPicPr>
            <a:picLocks noChangeAspect="1" noChangeArrowheads="1"/>
          </p:cNvPicPr>
          <p:nvPr/>
        </p:nvPicPr>
        <p:blipFill>
          <a:blip r:embed="rId2"/>
          <a:srcRect/>
          <a:stretch>
            <a:fillRect/>
          </a:stretch>
        </p:blipFill>
        <p:spPr bwMode="auto">
          <a:xfrm>
            <a:off x="3876675" y="5181600"/>
            <a:ext cx="1457325" cy="1477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612775" y="228600"/>
            <a:ext cx="8153400" cy="990600"/>
          </a:xfrm>
        </p:spPr>
        <p:txBody>
          <a:bodyPr/>
          <a:lstStyle/>
          <a:p>
            <a:r>
              <a:rPr lang="en-US" b="1" smtClean="0"/>
              <a:t>Analysis</a:t>
            </a:r>
          </a:p>
        </p:txBody>
      </p:sp>
      <p:sp>
        <p:nvSpPr>
          <p:cNvPr id="97282" name="Content Placeholder 2"/>
          <p:cNvSpPr>
            <a:spLocks noGrp="1"/>
          </p:cNvSpPr>
          <p:nvPr>
            <p:ph sz="quarter" idx="1"/>
          </p:nvPr>
        </p:nvSpPr>
        <p:spPr>
          <a:xfrm>
            <a:off x="612775" y="1600200"/>
            <a:ext cx="8153400" cy="4953000"/>
          </a:xfrm>
        </p:spPr>
        <p:txBody>
          <a:bodyPr/>
          <a:lstStyle/>
          <a:p>
            <a:r>
              <a:rPr lang="en-US" smtClean="0"/>
              <a:t>Problem Inputs</a:t>
            </a:r>
          </a:p>
          <a:p>
            <a:pPr lvl="1"/>
            <a:r>
              <a:rPr lang="en-US" smtClean="0"/>
              <a:t>The two-dimensional grid of cells</a:t>
            </a:r>
          </a:p>
          <a:p>
            <a:pPr lvl="1"/>
            <a:r>
              <a:rPr lang="en-US" smtClean="0"/>
              <a:t>The position of a cell in a blob</a:t>
            </a:r>
          </a:p>
          <a:p>
            <a:r>
              <a:rPr lang="en-US" smtClean="0"/>
              <a:t>Problem Outputs</a:t>
            </a:r>
          </a:p>
          <a:p>
            <a:pPr lvl="1"/>
            <a:r>
              <a:rPr lang="en-US" smtClean="0"/>
              <a:t>The count of cells in the blob</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612775" y="228600"/>
            <a:ext cx="8153400" cy="990600"/>
          </a:xfrm>
        </p:spPr>
        <p:txBody>
          <a:bodyPr/>
          <a:lstStyle/>
          <a:p>
            <a:r>
              <a:rPr lang="en-US" b="1" smtClean="0"/>
              <a:t>Design</a:t>
            </a:r>
            <a:endParaRPr lang="en-US" smtClean="0"/>
          </a:p>
        </p:txBody>
      </p:sp>
      <p:sp>
        <p:nvSpPr>
          <p:cNvPr id="2" name="Content Placeholder 1"/>
          <p:cNvSpPr>
            <a:spLocks noGrp="1"/>
          </p:cNvSpPr>
          <p:nvPr>
            <p:ph sz="quarter" idx="1"/>
          </p:nvPr>
        </p:nvSpPr>
        <p:spPr>
          <a:xfrm>
            <a:off x="612775" y="1600200"/>
            <a:ext cx="8153400" cy="4953000"/>
          </a:xfrm>
        </p:spPr>
        <p:txBody>
          <a:bodyPr>
            <a:normAutofit/>
          </a:bodyPr>
          <a:lstStyle/>
          <a:p>
            <a:pPr>
              <a:lnSpc>
                <a:spcPct val="90000"/>
              </a:lnSpc>
            </a:pPr>
            <a:r>
              <a:rPr lang="en-US" b="1" smtClean="0">
                <a:solidFill>
                  <a:srgbClr val="406F8D"/>
                </a:solidFill>
              </a:rPr>
              <a:t>Algorithm for Function  </a:t>
            </a:r>
            <a:r>
              <a:rPr lang="en-US" b="1" smtClean="0">
                <a:solidFill>
                  <a:srgbClr val="406F8D"/>
                </a:solidFill>
                <a:latin typeface="Courier New" pitchFamily="49" charset="0"/>
                <a:cs typeface="Courier New" pitchFamily="49" charset="0"/>
              </a:rPr>
              <a:t>count_cells</a:t>
            </a:r>
          </a:p>
          <a:p>
            <a:pPr>
              <a:lnSpc>
                <a:spcPct val="90000"/>
              </a:lnSpc>
            </a:pPr>
            <a:endParaRPr lang="en-US" sz="1400" b="1" smtClean="0">
              <a:latin typeface="Courier New" pitchFamily="49" charset="0"/>
              <a:cs typeface="Courier New" pitchFamily="49" charset="0"/>
            </a:endParaRPr>
          </a:p>
          <a:p>
            <a:pPr>
              <a:lnSpc>
                <a:spcPct val="90000"/>
              </a:lnSpc>
              <a:buSzPct val="90000"/>
              <a:buFont typeface="Tw Cen MT" pitchFamily="34" charset="0"/>
              <a:buAutoNum type="arabicPeriod"/>
            </a:pPr>
            <a:r>
              <a:rPr lang="en-US" sz="2200" b="1" smtClean="0">
                <a:latin typeface="Courier New" pitchFamily="49" charset="0"/>
                <a:cs typeface="Courier New" pitchFamily="49" charset="0"/>
              </a:rPr>
              <a:t>if</a:t>
            </a:r>
            <a:r>
              <a:rPr lang="en-US" sz="2600" smtClean="0"/>
              <a:t> the cell at </a:t>
            </a:r>
            <a:r>
              <a:rPr lang="en-US" sz="1900" smtClean="0">
                <a:latin typeface="Courier New" pitchFamily="49" charset="0"/>
                <a:cs typeface="Courier New" pitchFamily="49" charset="0"/>
              </a:rPr>
              <a:t>grid[r][c]</a:t>
            </a:r>
            <a:r>
              <a:rPr lang="en-US" sz="2600" smtClean="0"/>
              <a:t> is outside the grid dimensions</a:t>
            </a:r>
          </a:p>
          <a:p>
            <a:pPr>
              <a:lnSpc>
                <a:spcPct val="90000"/>
              </a:lnSpc>
              <a:buSzPct val="90000"/>
              <a:buFont typeface="Tw Cen MT" pitchFamily="34" charset="0"/>
              <a:buAutoNum type="arabicPeriod"/>
            </a:pPr>
            <a:r>
              <a:rPr lang="en-US" sz="2600" smtClean="0"/>
              <a:t> 	The result is 0</a:t>
            </a:r>
          </a:p>
          <a:p>
            <a:pPr>
              <a:lnSpc>
                <a:spcPct val="90000"/>
              </a:lnSpc>
              <a:buSzPct val="90000"/>
              <a:buFont typeface="Wingdings" pitchFamily="2" charset="2"/>
              <a:buNone/>
            </a:pPr>
            <a:r>
              <a:rPr lang="en-US" sz="2200" b="1" smtClean="0">
                <a:latin typeface="Courier New" pitchFamily="49" charset="0"/>
                <a:cs typeface="Courier New" pitchFamily="49" charset="0"/>
              </a:rPr>
              <a:t>  else if </a:t>
            </a:r>
            <a:r>
              <a:rPr lang="en-US" sz="2600" smtClean="0"/>
              <a:t>the color of the cell </a:t>
            </a:r>
            <a:r>
              <a:rPr lang="en-US" sz="1900" smtClean="0">
                <a:solidFill>
                  <a:srgbClr val="000000"/>
                </a:solidFill>
                <a:latin typeface="Courier New" pitchFamily="49" charset="0"/>
                <a:cs typeface="Courier New" pitchFamily="49" charset="0"/>
              </a:rPr>
              <a:t>grid[r][c]</a:t>
            </a:r>
            <a:r>
              <a:rPr lang="en-US" sz="2600" smtClean="0">
                <a:solidFill>
                  <a:srgbClr val="000000"/>
                </a:solidFill>
              </a:rPr>
              <a:t> is </a:t>
            </a:r>
            <a:r>
              <a:rPr lang="en-US" sz="2600" smtClean="0"/>
              <a:t>not the abnormal color</a:t>
            </a:r>
          </a:p>
          <a:p>
            <a:pPr>
              <a:lnSpc>
                <a:spcPct val="90000"/>
              </a:lnSpc>
              <a:buSzPct val="90000"/>
              <a:buFont typeface="Tw Cen MT" pitchFamily="34" charset="0"/>
              <a:buAutoNum type="arabicPeriod" startAt="3"/>
            </a:pPr>
            <a:r>
              <a:rPr lang="en-US" sz="2600" smtClean="0"/>
              <a:t> 	The result is 0</a:t>
            </a:r>
          </a:p>
          <a:p>
            <a:pPr>
              <a:lnSpc>
                <a:spcPct val="90000"/>
              </a:lnSpc>
              <a:buSzPct val="90000"/>
              <a:buFont typeface="Wingdings" pitchFamily="2" charset="2"/>
              <a:buNone/>
            </a:pPr>
            <a:r>
              <a:rPr lang="en-US" sz="2200" b="1" smtClean="0">
                <a:latin typeface="Courier New" pitchFamily="49" charset="0"/>
                <a:cs typeface="Courier New" pitchFamily="49" charset="0"/>
              </a:rPr>
              <a:t>  else</a:t>
            </a:r>
          </a:p>
          <a:p>
            <a:pPr>
              <a:lnSpc>
                <a:spcPct val="90000"/>
              </a:lnSpc>
              <a:buSzPct val="90000"/>
              <a:buFont typeface="Tw Cen MT" pitchFamily="34" charset="0"/>
              <a:buAutoNum type="arabicPeriod" startAt="4"/>
            </a:pPr>
            <a:r>
              <a:rPr lang="en-US" sz="2600" smtClean="0"/>
              <a:t> 	Set the color of the cell </a:t>
            </a:r>
            <a:r>
              <a:rPr lang="en-US" sz="1900" smtClean="0">
                <a:solidFill>
                  <a:srgbClr val="000000"/>
                </a:solidFill>
                <a:latin typeface="Courier New" pitchFamily="49" charset="0"/>
                <a:cs typeface="Courier New" pitchFamily="49" charset="0"/>
              </a:rPr>
              <a:t>grid[r][c]</a:t>
            </a:r>
            <a:r>
              <a:rPr lang="en-US" sz="2600" smtClean="0">
                <a:solidFill>
                  <a:srgbClr val="000000"/>
                </a:solidFill>
              </a:rPr>
              <a:t> to </a:t>
            </a:r>
            <a:r>
              <a:rPr lang="en-US" sz="2600" smtClean="0"/>
              <a:t>a temporary 	color</a:t>
            </a:r>
          </a:p>
          <a:p>
            <a:pPr>
              <a:lnSpc>
                <a:spcPct val="90000"/>
              </a:lnSpc>
              <a:buSzPct val="90000"/>
              <a:buFont typeface="Tw Cen MT" pitchFamily="34" charset="0"/>
              <a:buAutoNum type="arabicPeriod" startAt="4"/>
            </a:pPr>
            <a:r>
              <a:rPr lang="en-US" sz="2600" smtClean="0"/>
              <a:t> 	The result is 1 plus the number of cells in each blob  	that includes a nearest neighbor</a:t>
            </a:r>
          </a:p>
          <a:p>
            <a:pPr>
              <a:lnSpc>
                <a:spcPct val="90000"/>
              </a:lnSpc>
            </a:pPr>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12775" y="228600"/>
            <a:ext cx="8153400" cy="990600"/>
          </a:xfrm>
        </p:spPr>
        <p:txBody>
          <a:bodyPr/>
          <a:lstStyle/>
          <a:p>
            <a:r>
              <a:rPr lang="en-US" b="1" smtClean="0"/>
              <a:t>Implementation</a:t>
            </a:r>
          </a:p>
        </p:txBody>
      </p:sp>
      <p:pic>
        <p:nvPicPr>
          <p:cNvPr id="99330" name="Picture 2"/>
          <p:cNvPicPr>
            <a:picLocks noChangeAspect="1" noChangeArrowheads="1"/>
          </p:cNvPicPr>
          <p:nvPr/>
        </p:nvPicPr>
        <p:blipFill>
          <a:blip r:embed="rId2"/>
          <a:srcRect/>
          <a:stretch>
            <a:fillRect/>
          </a:stretch>
        </p:blipFill>
        <p:spPr bwMode="auto">
          <a:xfrm>
            <a:off x="1778000" y="1524000"/>
            <a:ext cx="531812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612775" y="228600"/>
            <a:ext cx="8153400" cy="990600"/>
          </a:xfrm>
        </p:spPr>
        <p:txBody>
          <a:bodyPr/>
          <a:lstStyle/>
          <a:p>
            <a:r>
              <a:rPr lang="en-US" b="1" smtClean="0"/>
              <a:t>Testing</a:t>
            </a:r>
            <a:endParaRPr lang="en-US" smtClean="0"/>
          </a:p>
        </p:txBody>
      </p:sp>
      <p:sp>
        <p:nvSpPr>
          <p:cNvPr id="3" name="Content Placeholder 2"/>
          <p:cNvSpPr>
            <a:spLocks noGrp="1"/>
          </p:cNvSpPr>
          <p:nvPr>
            <p:ph sz="quarter" idx="1"/>
          </p:nvPr>
        </p:nvSpPr>
        <p:spPr>
          <a:xfrm>
            <a:off x="612775" y="1600200"/>
            <a:ext cx="8378825" cy="5257800"/>
          </a:xfrm>
        </p:spPr>
        <p:txBody>
          <a:bodyPr>
            <a:normAutofit/>
          </a:bodyPr>
          <a:lstStyle/>
          <a:p>
            <a:pPr marL="0" indent="0">
              <a:lnSpc>
                <a:spcPct val="80000"/>
              </a:lnSpc>
              <a:buFont typeface="Wingdings" pitchFamily="2" charset="2"/>
              <a:buNone/>
            </a:pPr>
            <a:r>
              <a:rPr lang="en-US" sz="1600" dirty="0" smtClean="0">
                <a:latin typeface="Courier New" pitchFamily="49" charset="0"/>
                <a:cs typeface="Courier New" pitchFamily="49" charset="0"/>
              </a:rPr>
              <a:t>#include &lt;</a:t>
            </a:r>
            <a:r>
              <a:rPr lang="en-US" sz="1600" dirty="0" err="1" smtClean="0">
                <a:latin typeface="Courier New" pitchFamily="49" charset="0"/>
                <a:cs typeface="Courier New" pitchFamily="49" charset="0"/>
              </a:rPr>
              <a:t>iostream</a:t>
            </a:r>
            <a:r>
              <a:rPr lang="en-US" sz="1600" dirty="0" smtClean="0">
                <a:latin typeface="Courier New" pitchFamily="49" charset="0"/>
                <a:cs typeface="Courier New" pitchFamily="49" charset="0"/>
              </a:rPr>
              <a:t>&gt;</a:t>
            </a:r>
          </a:p>
          <a:p>
            <a:pPr marL="0" indent="0">
              <a:lnSpc>
                <a:spcPct val="80000"/>
              </a:lnSpc>
              <a:buFont typeface="Wingdings" pitchFamily="2" charset="2"/>
              <a:buNone/>
            </a:pP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count_cells</a:t>
            </a:r>
            <a:r>
              <a:rPr lang="en-US" sz="1600" dirty="0" smtClean="0">
                <a:latin typeface="Courier New" pitchFamily="49" charset="0"/>
                <a:cs typeface="Courier New" pitchFamily="49" charset="0"/>
              </a:rPr>
              <a:t>(color[ROW_SIZE][COL_SIZE], </a:t>
            </a: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a:t>
            </a:r>
          </a:p>
          <a:p>
            <a:pPr marL="0" indent="0">
              <a:lnSpc>
                <a:spcPct val="80000"/>
              </a:lnSpc>
              <a:buFont typeface="Wingdings" pitchFamily="2" charset="2"/>
              <a:buNone/>
            </a:pP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main() {</a:t>
            </a:r>
          </a:p>
          <a:p>
            <a:pPr marL="0" indent="0">
              <a:lnSpc>
                <a:spcPct val="80000"/>
              </a:lnSpc>
              <a:buFont typeface="Wingdings" pitchFamily="2" charset="2"/>
              <a:buNone/>
            </a:pPr>
            <a:r>
              <a:rPr lang="en-US" sz="1600" dirty="0" smtClean="0">
                <a:latin typeface="Courier New" pitchFamily="49" charset="0"/>
                <a:cs typeface="Courier New" pitchFamily="49" charset="0"/>
              </a:rPr>
              <a:t>  color grid[ROW_SIZE][COL_SIZE] =</a:t>
            </a:r>
          </a:p>
          <a:p>
            <a:pPr marL="0" indent="0">
              <a:lnSpc>
                <a:spcPct val="80000"/>
              </a:lnSpc>
              <a:buFont typeface="Wingdings" pitchFamily="2" charset="2"/>
              <a:buNone/>
            </a:pPr>
            <a:r>
              <a:rPr lang="en-US" sz="1600" dirty="0" smtClean="0">
                <a:latin typeface="Courier New" pitchFamily="49" charset="0"/>
                <a:cs typeface="Courier New" pitchFamily="49" charset="0"/>
              </a:rPr>
              <a:t>    {{BACKGROUND, ABNORMAL, BACKGROUND, ABNORMAL, ABNORMAL},</a:t>
            </a:r>
          </a:p>
          <a:p>
            <a:pPr marL="0" indent="0">
              <a:lnSpc>
                <a:spcPct val="80000"/>
              </a:lnSpc>
              <a:buFont typeface="Wingdings" pitchFamily="2" charset="2"/>
              <a:buNone/>
            </a:pPr>
            <a:r>
              <a:rPr lang="en-US" sz="1600" dirty="0" smtClean="0">
                <a:latin typeface="Courier New" pitchFamily="49" charset="0"/>
                <a:cs typeface="Courier New" pitchFamily="49" charset="0"/>
              </a:rPr>
              <a:t>    {BACKGROUND, ABNORMAL, BACKGROUND, BACKGROUND, ABNORMAL},</a:t>
            </a:r>
          </a:p>
          <a:p>
            <a:pPr marL="0" indent="0">
              <a:lnSpc>
                <a:spcPct val="80000"/>
              </a:lnSpc>
              <a:buFont typeface="Wingdings" pitchFamily="2" charset="2"/>
              <a:buNone/>
            </a:pPr>
            <a:r>
              <a:rPr lang="en-US" sz="1600" dirty="0" smtClean="0">
                <a:latin typeface="Courier New" pitchFamily="49" charset="0"/>
                <a:cs typeface="Courier New" pitchFamily="49" charset="0"/>
              </a:rPr>
              <a:t>    {BACKGROUND, BACKGROUND, BACKGROUND, ABNORMAL, BACKGROUND},</a:t>
            </a:r>
          </a:p>
          <a:p>
            <a:pPr marL="0" indent="0">
              <a:lnSpc>
                <a:spcPct val="80000"/>
              </a:lnSpc>
              <a:buFont typeface="Wingdings" pitchFamily="2" charset="2"/>
              <a:buNone/>
            </a:pPr>
            <a:r>
              <a:rPr lang="en-US" sz="1600" dirty="0" smtClean="0">
                <a:latin typeface="Courier New" pitchFamily="49" charset="0"/>
                <a:cs typeface="Courier New" pitchFamily="49" charset="0"/>
              </a:rPr>
              <a:t>    {BACKGROUND, ABNORMAL, BACKGROUND, BACKGROUND, BACKGROUND},</a:t>
            </a:r>
          </a:p>
          <a:p>
            <a:pPr marL="0" indent="0">
              <a:lnSpc>
                <a:spcPct val="80000"/>
              </a:lnSpc>
              <a:buFont typeface="Wingdings" pitchFamily="2" charset="2"/>
              <a:buNone/>
            </a:pPr>
            <a:r>
              <a:rPr lang="en-US" sz="1600" dirty="0" smtClean="0">
                <a:latin typeface="Courier New" pitchFamily="49" charset="0"/>
                <a:cs typeface="Courier New" pitchFamily="49" charset="0"/>
              </a:rPr>
              <a:t>    {BACKGROUND, ABNORMAL, BACKGROUND, ABNORMAL, BACKGROUND}};</a:t>
            </a:r>
          </a:p>
          <a:p>
            <a:pPr marL="0" indent="0">
              <a:lnSpc>
                <a:spcPct val="80000"/>
              </a:lnSpc>
              <a:buFont typeface="Wingdings" pitchFamily="2" charset="2"/>
              <a:buNone/>
            </a:pPr>
            <a:r>
              <a:rPr lang="en-US" sz="1600" dirty="0" smtClean="0">
                <a:latin typeface="Courier New" pitchFamily="49" charset="0"/>
                <a:cs typeface="Courier New" pitchFamily="49" charset="0"/>
              </a:rPr>
              <a:t>    // </a:t>
            </a:r>
            <a:r>
              <a:rPr lang="en-US" sz="1600" i="1" dirty="0" smtClean="0">
                <a:latin typeface="Courier New" pitchFamily="49" charset="0"/>
                <a:cs typeface="Courier New" pitchFamily="49" charset="0"/>
              </a:rPr>
              <a:t>Enter row and column of a cell in the blob</a:t>
            </a:r>
            <a:r>
              <a:rPr lang="en-US" sz="1600" dirty="0" smtClean="0">
                <a:latin typeface="Courier New" pitchFamily="49" charset="0"/>
                <a:cs typeface="Courier New" pitchFamily="49" charset="0"/>
              </a:rPr>
              <a:t>.</a:t>
            </a:r>
          </a:p>
          <a:p>
            <a:pPr marL="0" indent="0">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row;</a:t>
            </a:r>
          </a:p>
          <a:p>
            <a:pPr marL="0" indent="0">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std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cout</a:t>
            </a:r>
            <a:r>
              <a:rPr lang="en-US" sz="1600" dirty="0" smtClean="0">
                <a:latin typeface="Courier New" pitchFamily="49" charset="0"/>
                <a:cs typeface="Courier New" pitchFamily="49" charset="0"/>
              </a:rPr>
              <a:t> &lt;&lt; "Enter row: "; </a:t>
            </a:r>
            <a:r>
              <a:rPr lang="en-US" sz="1600" dirty="0" err="1" smtClean="0">
                <a:latin typeface="Courier New" pitchFamily="49" charset="0"/>
                <a:cs typeface="Courier New" pitchFamily="49" charset="0"/>
              </a:rPr>
              <a:t>std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cin</a:t>
            </a:r>
            <a:r>
              <a:rPr lang="en-US" sz="1600" dirty="0" smtClean="0">
                <a:latin typeface="Courier New" pitchFamily="49" charset="0"/>
                <a:cs typeface="Courier New" pitchFamily="49" charset="0"/>
              </a:rPr>
              <a:t> &gt;&gt; row;</a:t>
            </a:r>
          </a:p>
          <a:p>
            <a:pPr marL="0" indent="0">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col;</a:t>
            </a:r>
          </a:p>
          <a:p>
            <a:pPr marL="0" indent="0">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std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cout</a:t>
            </a:r>
            <a:r>
              <a:rPr lang="en-US" sz="1600" dirty="0" smtClean="0">
                <a:latin typeface="Courier New" pitchFamily="49" charset="0"/>
                <a:cs typeface="Courier New" pitchFamily="49" charset="0"/>
              </a:rPr>
              <a:t> &lt;&lt; "Enter column: "; </a:t>
            </a:r>
            <a:r>
              <a:rPr lang="en-US" sz="1600" dirty="0" err="1" smtClean="0">
                <a:latin typeface="Courier New" pitchFamily="49" charset="0"/>
                <a:cs typeface="Courier New" pitchFamily="49" charset="0"/>
              </a:rPr>
              <a:t>std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cin</a:t>
            </a:r>
            <a:r>
              <a:rPr lang="en-US" sz="1600" dirty="0" smtClean="0">
                <a:latin typeface="Courier New" pitchFamily="49" charset="0"/>
                <a:cs typeface="Courier New" pitchFamily="49" charset="0"/>
              </a:rPr>
              <a:t> &gt;&gt; col;</a:t>
            </a:r>
          </a:p>
          <a:p>
            <a:pPr marL="0" indent="0">
              <a:lnSpc>
                <a:spcPct val="80000"/>
              </a:lnSpc>
              <a:buFont typeface="Wingdings" pitchFamily="2" charset="2"/>
              <a:buNone/>
            </a:pPr>
            <a:endParaRPr lang="en-US" sz="1600" dirty="0" smtClean="0">
              <a:latin typeface="Courier New" pitchFamily="49" charset="0"/>
              <a:cs typeface="Courier New" pitchFamily="49" charset="0"/>
            </a:endParaRPr>
          </a:p>
          <a:p>
            <a:pPr marL="0" indent="0">
              <a:lnSpc>
                <a:spcPct val="80000"/>
              </a:lnSpc>
              <a:buFont typeface="Wingdings" pitchFamily="2" charset="2"/>
              <a:buNone/>
            </a:pPr>
            <a:r>
              <a:rPr lang="en-US" sz="1600" dirty="0" smtClean="0">
                <a:latin typeface="Courier New" pitchFamily="49" charset="0"/>
                <a:cs typeface="Courier New" pitchFamily="49" charset="0"/>
              </a:rPr>
              <a:t>  // Display results.</a:t>
            </a:r>
          </a:p>
          <a:p>
            <a:pPr marL="0" indent="0">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std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cout</a:t>
            </a:r>
            <a:r>
              <a:rPr lang="en-US" sz="1600" dirty="0" smtClean="0">
                <a:latin typeface="Courier New" pitchFamily="49" charset="0"/>
                <a:cs typeface="Courier New" pitchFamily="49" charset="0"/>
              </a:rPr>
              <a:t> &lt;&lt; </a:t>
            </a:r>
            <a:r>
              <a:rPr lang="en-US" sz="1600" dirty="0" err="1" smtClean="0">
                <a:latin typeface="Courier New" pitchFamily="49" charset="0"/>
                <a:cs typeface="Courier New" pitchFamily="49" charset="0"/>
              </a:rPr>
              <a:t>count_cells</a:t>
            </a:r>
            <a:r>
              <a:rPr lang="en-US" sz="1600" dirty="0" smtClean="0">
                <a:latin typeface="Courier New" pitchFamily="49" charset="0"/>
                <a:cs typeface="Courier New" pitchFamily="49" charset="0"/>
              </a:rPr>
              <a:t>(grid, row, col) &lt;&lt; "\n";</a:t>
            </a:r>
          </a:p>
          <a:p>
            <a:pPr marL="0" indent="0">
              <a:lnSpc>
                <a:spcPct val="80000"/>
              </a:lnSpc>
              <a:buFont typeface="Wingdings" pitchFamily="2" charset="2"/>
              <a:buNone/>
            </a:pPr>
            <a:r>
              <a:rPr lang="en-US" sz="16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612775" y="228600"/>
            <a:ext cx="8153400" cy="990600"/>
          </a:xfrm>
        </p:spPr>
        <p:txBody>
          <a:bodyPr/>
          <a:lstStyle/>
          <a:p>
            <a:r>
              <a:rPr lang="en-US" b="1" smtClean="0"/>
              <a:t>Testing (cont.)</a:t>
            </a:r>
            <a:endParaRPr lang="en-US" smtClean="0"/>
          </a:p>
        </p:txBody>
      </p:sp>
      <p:sp>
        <p:nvSpPr>
          <p:cNvPr id="101378" name="Content Placeholder 2"/>
          <p:cNvSpPr>
            <a:spLocks noGrp="1"/>
          </p:cNvSpPr>
          <p:nvPr>
            <p:ph sz="quarter" idx="1"/>
          </p:nvPr>
        </p:nvSpPr>
        <p:spPr>
          <a:xfrm>
            <a:off x="612775" y="1600200"/>
            <a:ext cx="8153400" cy="4953000"/>
          </a:xfrm>
        </p:spPr>
        <p:txBody>
          <a:bodyPr/>
          <a:lstStyle/>
          <a:p>
            <a:r>
              <a:rPr lang="en-US" smtClean="0"/>
              <a:t>Verify that the code works for the following cases:</a:t>
            </a:r>
          </a:p>
          <a:p>
            <a:pPr lvl="1"/>
            <a:r>
              <a:rPr lang="en-US" smtClean="0"/>
              <a:t>A starting cell that is on the edge of the grid</a:t>
            </a:r>
          </a:p>
          <a:p>
            <a:pPr lvl="1"/>
            <a:r>
              <a:rPr lang="en-US" smtClean="0"/>
              <a:t>A starting cell that has no neighboring abnormal cells</a:t>
            </a:r>
          </a:p>
          <a:p>
            <a:pPr lvl="1"/>
            <a:r>
              <a:rPr lang="en-US" smtClean="0"/>
              <a:t>A starting cell whose only abnormal neighbor cells are diagonally connected to it</a:t>
            </a:r>
          </a:p>
          <a:p>
            <a:pPr lvl="1"/>
            <a:r>
              <a:rPr lang="en-US" smtClean="0"/>
              <a:t>A "bull's-eye": a starting cell whose neighbors are all normal but their neighbors are abnormal</a:t>
            </a:r>
          </a:p>
          <a:p>
            <a:pPr lvl="1"/>
            <a:r>
              <a:rPr lang="en-US" smtClean="0"/>
              <a:t>A starting cell that is normal</a:t>
            </a:r>
          </a:p>
          <a:p>
            <a:pPr lvl="1"/>
            <a:r>
              <a:rPr lang="en-US" smtClean="0"/>
              <a:t>A grid that contains all abnormal cells</a:t>
            </a:r>
          </a:p>
          <a:p>
            <a:pPr lvl="1"/>
            <a:r>
              <a:rPr lang="en-US" smtClean="0"/>
              <a:t>A grid that contains all normal cells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Placeholder 4"/>
          <p:cNvSpPr>
            <a:spLocks noGrp="1"/>
          </p:cNvSpPr>
          <p:nvPr>
            <p:ph type="body" idx="1"/>
          </p:nvPr>
        </p:nvSpPr>
        <p:spPr/>
        <p:txBody>
          <a:bodyPr/>
          <a:lstStyle/>
          <a:p>
            <a:r>
              <a:rPr lang="en-US" smtClean="0"/>
              <a:t>Section 7.5</a:t>
            </a:r>
          </a:p>
        </p:txBody>
      </p:sp>
      <p:sp>
        <p:nvSpPr>
          <p:cNvPr id="102402" name="Title 3"/>
          <p:cNvSpPr>
            <a:spLocks noGrp="1"/>
          </p:cNvSpPr>
          <p:nvPr>
            <p:ph type="title"/>
          </p:nvPr>
        </p:nvSpPr>
        <p:spPr/>
        <p:txBody>
          <a:bodyPr/>
          <a:lstStyle/>
          <a:p>
            <a:r>
              <a:rPr lang="en-US" smtClean="0"/>
              <a:t>Backtracking</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12775" y="228600"/>
            <a:ext cx="8153400" cy="990600"/>
          </a:xfrm>
        </p:spPr>
        <p:txBody>
          <a:bodyPr/>
          <a:lstStyle/>
          <a:p>
            <a:r>
              <a:rPr lang="en-US" b="1" smtClean="0"/>
              <a:t>Backtracking</a:t>
            </a:r>
          </a:p>
        </p:txBody>
      </p:sp>
      <p:sp>
        <p:nvSpPr>
          <p:cNvPr id="54277" name="Rectangle 3"/>
          <p:cNvSpPr>
            <a:spLocks noGrp="1" noChangeArrowheads="1"/>
          </p:cNvSpPr>
          <p:nvPr>
            <p:ph sz="quarter" idx="1"/>
          </p:nvPr>
        </p:nvSpPr>
        <p:spPr>
          <a:xfrm>
            <a:off x="612775" y="1600200"/>
            <a:ext cx="8153400" cy="4953000"/>
          </a:xfrm>
        </p:spPr>
        <p:txBody>
          <a:bodyPr>
            <a:normAutofit fontScale="92500" lnSpcReduction="20000"/>
          </a:bodyPr>
          <a:lstStyle/>
          <a:p>
            <a:pPr marL="320040" indent="-320040" fontAlgn="auto">
              <a:spcAft>
                <a:spcPts val="0"/>
              </a:spcAft>
              <a:buFont typeface="Wingdings"/>
              <a:buChar char=""/>
              <a:defRPr/>
            </a:pPr>
            <a:r>
              <a:rPr lang="en-US" i="1" dirty="0" smtClean="0"/>
              <a:t>Backtracking</a:t>
            </a:r>
            <a:r>
              <a:rPr lang="en-US" dirty="0" smtClean="0"/>
              <a:t> is an approach to implementing  a systematic trial and error search for a solution</a:t>
            </a:r>
          </a:p>
          <a:p>
            <a:pPr marL="320040" indent="-320040" fontAlgn="auto">
              <a:spcAft>
                <a:spcPts val="0"/>
              </a:spcAft>
              <a:buFont typeface="Wingdings"/>
              <a:buChar char=""/>
              <a:defRPr/>
            </a:pPr>
            <a:r>
              <a:rPr lang="en-US" dirty="0" smtClean="0"/>
              <a:t>An example is finding a path through a maze</a:t>
            </a:r>
          </a:p>
          <a:p>
            <a:pPr marL="320040" indent="-320040" fontAlgn="auto">
              <a:spcAft>
                <a:spcPts val="0"/>
              </a:spcAft>
              <a:buFont typeface="Wingdings"/>
              <a:buChar char=""/>
              <a:defRPr/>
            </a:pPr>
            <a:r>
              <a:rPr lang="en-US" dirty="0" smtClean="0"/>
              <a:t>If you are attempting to walk through a maze, you will probably walk down a path as far as you can go</a:t>
            </a:r>
          </a:p>
          <a:p>
            <a:pPr marL="640080" lvl="1" indent="-274320" fontAlgn="auto">
              <a:spcAft>
                <a:spcPts val="0"/>
              </a:spcAft>
              <a:buFont typeface="Wingdings 2"/>
              <a:buChar char=""/>
              <a:defRPr/>
            </a:pPr>
            <a:r>
              <a:rPr lang="en-US" dirty="0" smtClean="0"/>
              <a:t>Eventually, you will reach your destination and exit the maze or you won’t be able to go any farther</a:t>
            </a:r>
          </a:p>
          <a:p>
            <a:pPr marL="640080" lvl="1" indent="-274320" fontAlgn="auto">
              <a:spcAft>
                <a:spcPts val="0"/>
              </a:spcAft>
              <a:buFont typeface="Wingdings 2"/>
              <a:buChar char=""/>
              <a:defRPr/>
            </a:pPr>
            <a:r>
              <a:rPr lang="en-US" dirty="0" smtClean="0"/>
              <a:t>If you can’t go any farther, you will need to consider alternative paths—you will need to backtrack until you reach a fork and follow a branch you did not travel hoping to reach your destination</a:t>
            </a:r>
          </a:p>
          <a:p>
            <a:pPr marL="320040" indent="-320040" fontAlgn="auto">
              <a:spcAft>
                <a:spcPts val="0"/>
              </a:spcAft>
              <a:buFont typeface="Wingdings"/>
              <a:buChar char=""/>
              <a:defRPr/>
            </a:pPr>
            <a:r>
              <a:rPr lang="en-US" dirty="0" smtClean="0"/>
              <a:t>Backtracking is a systematic, nonrepetitive approach to trying alternative paths and eliminating them if they don’t work</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612775" y="228600"/>
            <a:ext cx="8153400" cy="990600"/>
          </a:xfrm>
        </p:spPr>
        <p:txBody>
          <a:bodyPr/>
          <a:lstStyle/>
          <a:p>
            <a:r>
              <a:rPr lang="en-US" b="1" smtClean="0"/>
              <a:t>Backtracking</a:t>
            </a:r>
            <a:r>
              <a:rPr lang="en-US" smtClean="0"/>
              <a:t> </a:t>
            </a:r>
            <a:r>
              <a:rPr lang="en-US" b="1" smtClean="0"/>
              <a:t>(cont.)</a:t>
            </a:r>
          </a:p>
        </p:txBody>
      </p:sp>
      <p:sp>
        <p:nvSpPr>
          <p:cNvPr id="55301" name="Rectangle 3"/>
          <p:cNvSpPr>
            <a:spLocks noGrp="1" noChangeArrowheads="1"/>
          </p:cNvSpPr>
          <p:nvPr>
            <p:ph sz="quarter" idx="1"/>
          </p:nvPr>
        </p:nvSpPr>
        <p:spPr>
          <a:xfrm>
            <a:off x="612775" y="1600200"/>
            <a:ext cx="8153400" cy="4953000"/>
          </a:xfrm>
        </p:spPr>
        <p:txBody>
          <a:bodyPr>
            <a:normAutofit lnSpcReduction="10000"/>
          </a:bodyPr>
          <a:lstStyle/>
          <a:p>
            <a:pPr marL="320040" indent="-320040" fontAlgn="auto">
              <a:spcAft>
                <a:spcPts val="0"/>
              </a:spcAft>
              <a:buFont typeface="Wingdings"/>
              <a:buChar char=""/>
              <a:defRPr/>
            </a:pPr>
            <a:r>
              <a:rPr lang="en-US" dirty="0" smtClean="0"/>
              <a:t>If you never try the same path more than once, you will eventually find a solution path if one exists</a:t>
            </a:r>
          </a:p>
          <a:p>
            <a:pPr marL="320040" indent="-320040" fontAlgn="auto">
              <a:spcAft>
                <a:spcPts val="0"/>
              </a:spcAft>
              <a:buFont typeface="Wingdings"/>
              <a:buChar char=""/>
              <a:defRPr/>
            </a:pPr>
            <a:r>
              <a:rPr lang="en-US" dirty="0" smtClean="0"/>
              <a:t>Problems that are solved by backtracking can be described as a set of choices made by some function</a:t>
            </a:r>
          </a:p>
          <a:p>
            <a:pPr marL="320040" indent="-320040" fontAlgn="auto">
              <a:spcAft>
                <a:spcPts val="0"/>
              </a:spcAft>
              <a:buFont typeface="Wingdings"/>
              <a:buChar char=""/>
              <a:defRPr/>
            </a:pPr>
            <a:r>
              <a:rPr lang="en-US" dirty="0" smtClean="0"/>
              <a:t>Recursion allows you to implement backtracking in a relatively straightforward manner</a:t>
            </a:r>
          </a:p>
          <a:p>
            <a:pPr marL="640080" lvl="1" indent="-274320" fontAlgn="auto">
              <a:spcAft>
                <a:spcPts val="0"/>
              </a:spcAft>
              <a:buFont typeface="Wingdings 2"/>
              <a:buChar char=""/>
              <a:defRPr/>
            </a:pPr>
            <a:r>
              <a:rPr lang="en-US" dirty="0" smtClean="0"/>
              <a:t>Each activation frame is used to remember the choice that was made at that particular decision point</a:t>
            </a:r>
          </a:p>
          <a:p>
            <a:pPr marL="320040" indent="-320040" fontAlgn="auto">
              <a:spcAft>
                <a:spcPts val="0"/>
              </a:spcAft>
              <a:buFont typeface="Wingdings"/>
              <a:buChar char=""/>
              <a:defRPr/>
            </a:pPr>
            <a:r>
              <a:rPr lang="en-US" dirty="0" smtClean="0"/>
              <a:t>A program that plays chess may involve some kind of backtracking algorithm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12775" y="228600"/>
            <a:ext cx="8153400" cy="990600"/>
          </a:xfrm>
        </p:spPr>
        <p:txBody>
          <a:bodyPr/>
          <a:lstStyle/>
          <a:p>
            <a:r>
              <a:rPr lang="en-US" b="1" smtClean="0"/>
              <a:t>Recursive Thinking (cont.)</a:t>
            </a:r>
          </a:p>
        </p:txBody>
      </p:sp>
      <p:sp>
        <p:nvSpPr>
          <p:cNvPr id="3" name="Content Placeholder 2"/>
          <p:cNvSpPr>
            <a:spLocks noGrp="1"/>
          </p:cNvSpPr>
          <p:nvPr>
            <p:ph sz="quarter" idx="1"/>
          </p:nvPr>
        </p:nvSpPr>
        <p:spPr>
          <a:xfrm>
            <a:off x="612775" y="1600200"/>
            <a:ext cx="8153400" cy="4953000"/>
          </a:xfrm>
        </p:spPr>
        <p:txBody>
          <a:bodyPr>
            <a:normAutofit/>
          </a:bodyPr>
          <a:lstStyle/>
          <a:p>
            <a:pPr marL="0" indent="0">
              <a:buFont typeface="Wingdings" pitchFamily="2" charset="2"/>
              <a:buNone/>
            </a:pPr>
            <a:r>
              <a:rPr lang="en-US" b="1" smtClean="0"/>
              <a:t>General Recursive Algorithm </a:t>
            </a:r>
          </a:p>
          <a:p>
            <a:pPr marL="0" indent="0">
              <a:buSzPct val="100000"/>
              <a:buFont typeface="Tw Cen MT" pitchFamily="34" charset="0"/>
              <a:buAutoNum type="arabicPeriod"/>
            </a:pPr>
            <a:r>
              <a:rPr lang="en-US" sz="2300" b="1" smtClean="0">
                <a:latin typeface="Courier New" pitchFamily="49" charset="0"/>
                <a:cs typeface="Courier New" pitchFamily="49" charset="0"/>
              </a:rPr>
              <a:t>if</a:t>
            </a:r>
            <a:r>
              <a:rPr lang="en-US" sz="2300" smtClean="0"/>
              <a:t> the problem can be solved directly for the current value of </a:t>
            </a:r>
            <a:r>
              <a:rPr lang="en-US" sz="2300" i="1" smtClean="0"/>
              <a:t>n</a:t>
            </a:r>
          </a:p>
          <a:p>
            <a:pPr marL="0" indent="0">
              <a:buSzPct val="100000"/>
              <a:buFont typeface="Tw Cen MT" pitchFamily="34" charset="0"/>
              <a:buAutoNum type="arabicPeriod"/>
            </a:pPr>
            <a:r>
              <a:rPr lang="en-US" sz="2300" smtClean="0"/>
              <a:t> 	Solve it</a:t>
            </a:r>
          </a:p>
          <a:p>
            <a:pPr marL="0" indent="0">
              <a:buFont typeface="Wingdings" pitchFamily="2" charset="2"/>
              <a:buNone/>
            </a:pPr>
            <a:r>
              <a:rPr lang="en-US" sz="2300" b="1" smtClean="0">
                <a:solidFill>
                  <a:srgbClr val="000000"/>
                </a:solidFill>
                <a:latin typeface="Courier New" pitchFamily="49" charset="0"/>
                <a:cs typeface="Courier New" pitchFamily="49" charset="0"/>
              </a:rPr>
              <a:t>  else </a:t>
            </a:r>
          </a:p>
          <a:p>
            <a:pPr marL="0" indent="0">
              <a:buSzPct val="100000"/>
              <a:buFont typeface="Tw Cen MT" pitchFamily="34" charset="0"/>
              <a:buAutoNum type="arabicPeriod" startAt="3"/>
            </a:pPr>
            <a:r>
              <a:rPr lang="en-US" sz="2300" smtClean="0"/>
              <a:t> 	Recursively apply the algorithm to one or more problems  	involving smaller values of </a:t>
            </a:r>
            <a:r>
              <a:rPr lang="en-US" sz="2300" i="1" smtClean="0"/>
              <a:t>n</a:t>
            </a:r>
            <a:endParaRPr lang="en-US" sz="2300" smtClean="0"/>
          </a:p>
          <a:p>
            <a:pPr marL="0" indent="0">
              <a:buSzPct val="100000"/>
              <a:buFont typeface="Tw Cen MT" pitchFamily="34" charset="0"/>
              <a:buAutoNum type="arabicPeriod" startAt="3"/>
            </a:pPr>
            <a:r>
              <a:rPr lang="en-US" sz="2300" smtClean="0"/>
              <a:t> 	Combine the solutions to the smaller problems to get the  	solution to the original problem</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612775" y="228600"/>
            <a:ext cx="8153400" cy="990600"/>
          </a:xfrm>
        </p:spPr>
        <p:txBody>
          <a:bodyPr/>
          <a:lstStyle/>
          <a:p>
            <a:r>
              <a:rPr lang="en-US" b="1" smtClean="0"/>
              <a:t>Finding a Path through a Maze</a:t>
            </a:r>
          </a:p>
        </p:txBody>
      </p:sp>
      <p:sp>
        <p:nvSpPr>
          <p:cNvPr id="105474" name="Content Placeholder 2"/>
          <p:cNvSpPr>
            <a:spLocks noGrp="1"/>
          </p:cNvSpPr>
          <p:nvPr>
            <p:ph sz="quarter" idx="1"/>
          </p:nvPr>
        </p:nvSpPr>
        <p:spPr>
          <a:xfrm>
            <a:off x="612775" y="1600200"/>
            <a:ext cx="8153400" cy="4953000"/>
          </a:xfrm>
        </p:spPr>
        <p:txBody>
          <a:bodyPr/>
          <a:lstStyle/>
          <a:p>
            <a:r>
              <a:rPr lang="en-US" dirty="0" smtClean="0"/>
              <a:t>Problem</a:t>
            </a:r>
          </a:p>
          <a:p>
            <a:pPr lvl="1"/>
            <a:r>
              <a:rPr lang="en-US" dirty="0" smtClean="0"/>
              <a:t>Use backtracking to find </a:t>
            </a:r>
            <a:r>
              <a:rPr lang="en-US" dirty="0" smtClean="0"/>
              <a:t>and </a:t>
            </a:r>
            <a:r>
              <a:rPr lang="en-US" dirty="0" smtClean="0"/>
              <a:t>display the path through a maze</a:t>
            </a:r>
          </a:p>
          <a:p>
            <a:pPr lvl="1"/>
            <a:r>
              <a:rPr lang="en-US" dirty="0" smtClean="0"/>
              <a:t>From each point in a maze you can move to the next cell in a horizontal or vertical direction if the cell is not blocked</a:t>
            </a:r>
          </a:p>
          <a:p>
            <a:pPr lvl="1"/>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612775" y="228600"/>
            <a:ext cx="8153400" cy="990600"/>
          </a:xfrm>
        </p:spPr>
        <p:txBody>
          <a:bodyPr/>
          <a:lstStyle/>
          <a:p>
            <a:r>
              <a:rPr lang="en-US" b="1" smtClean="0"/>
              <a:t>Analysis</a:t>
            </a:r>
            <a:endParaRPr lang="en-US" smtClean="0"/>
          </a:p>
        </p:txBody>
      </p:sp>
      <p:sp>
        <p:nvSpPr>
          <p:cNvPr id="3" name="Content Placeholder 2"/>
          <p:cNvSpPr>
            <a:spLocks noGrp="1"/>
          </p:cNvSpPr>
          <p:nvPr>
            <p:ph sz="quarter" idx="1"/>
          </p:nvPr>
        </p:nvSpPr>
        <p:spPr>
          <a:xfrm>
            <a:off x="612775" y="1600200"/>
            <a:ext cx="8153400" cy="4953000"/>
          </a:xfrm>
        </p:spPr>
        <p:txBody>
          <a:bodyPr>
            <a:normAutofit lnSpcReduction="10000"/>
          </a:bodyPr>
          <a:lstStyle/>
          <a:p>
            <a:pPr marL="320040" indent="-320040" fontAlgn="auto">
              <a:spcAft>
                <a:spcPts val="0"/>
              </a:spcAft>
              <a:buFont typeface="Wingdings"/>
              <a:buChar char=""/>
              <a:defRPr/>
            </a:pPr>
            <a:r>
              <a:rPr lang="en-US" dirty="0" smtClean="0"/>
              <a:t>The maze will consist of a grid of cells</a:t>
            </a:r>
          </a:p>
          <a:p>
            <a:pPr marL="320040" indent="-320040" fontAlgn="auto">
              <a:spcAft>
                <a:spcPts val="0"/>
              </a:spcAft>
              <a:buFont typeface="Wingdings"/>
              <a:buChar char=""/>
              <a:defRPr/>
            </a:pPr>
            <a:r>
              <a:rPr lang="en-US" dirty="0" smtClean="0"/>
              <a:t>The starting point is at the top left corner </a:t>
            </a:r>
            <a:r>
              <a:rPr lang="en-US" sz="2400" dirty="0" smtClean="0">
                <a:latin typeface="Courier New" pitchFamily="49" charset="0"/>
                <a:cs typeface="Courier New" pitchFamily="49" charset="0"/>
              </a:rPr>
              <a:t>grid[0][0]</a:t>
            </a:r>
          </a:p>
          <a:p>
            <a:pPr marL="320040" indent="-320040" fontAlgn="auto">
              <a:spcAft>
                <a:spcPts val="0"/>
              </a:spcAft>
              <a:buFont typeface="Wingdings"/>
              <a:buChar char=""/>
              <a:defRPr/>
            </a:pPr>
            <a:r>
              <a:rPr lang="en-US" dirty="0" smtClean="0"/>
              <a:t>The exit point is at the bottom right corner (</a:t>
            </a:r>
            <a:r>
              <a:rPr lang="en-US" sz="2400" dirty="0" smtClean="0">
                <a:solidFill>
                  <a:prstClr val="black"/>
                </a:solidFill>
                <a:latin typeface="Courier New" pitchFamily="49" charset="0"/>
                <a:cs typeface="Courier New" pitchFamily="49" charset="0"/>
              </a:rPr>
              <a:t>grid[ROW_SIZE - 1][COL_SIZE - 1]</a:t>
            </a:r>
            <a:r>
              <a:rPr lang="en-US" dirty="0" smtClean="0"/>
              <a:t>)</a:t>
            </a:r>
            <a:endParaRPr lang="en-US" sz="2700" dirty="0" smtClean="0">
              <a:latin typeface="Courier New" pitchFamily="49" charset="0"/>
              <a:cs typeface="Courier New" pitchFamily="49" charset="0"/>
            </a:endParaRPr>
          </a:p>
          <a:p>
            <a:pPr marL="320040" indent="-320040" fontAlgn="auto">
              <a:spcAft>
                <a:spcPts val="0"/>
              </a:spcAft>
              <a:buFont typeface="Wingdings"/>
              <a:buChar char=""/>
              <a:defRPr/>
            </a:pPr>
            <a:r>
              <a:rPr lang="en-US" dirty="0" smtClean="0"/>
              <a:t>All cells on the path will be </a:t>
            </a:r>
            <a:r>
              <a:rPr lang="en-US" sz="2400" dirty="0">
                <a:latin typeface="Courier New" pitchFamily="49" charset="0"/>
                <a:cs typeface="Courier New" pitchFamily="49" charset="0"/>
              </a:rPr>
              <a:t>BACKGROUND</a:t>
            </a:r>
            <a:r>
              <a:rPr lang="en-US" sz="2700" dirty="0" smtClean="0"/>
              <a:t> </a:t>
            </a:r>
            <a:r>
              <a:rPr lang="en-US" dirty="0" smtClean="0"/>
              <a:t>color</a:t>
            </a:r>
          </a:p>
          <a:p>
            <a:pPr marL="320040" indent="-320040" fontAlgn="auto">
              <a:spcAft>
                <a:spcPts val="0"/>
              </a:spcAft>
              <a:buFont typeface="Wingdings"/>
              <a:buChar char=""/>
              <a:defRPr/>
            </a:pPr>
            <a:r>
              <a:rPr lang="en-US" dirty="0" smtClean="0"/>
              <a:t>All cells that represent barriers will be </a:t>
            </a:r>
            <a:r>
              <a:rPr lang="en-US" sz="2400" dirty="0">
                <a:latin typeface="Courier New" pitchFamily="49" charset="0"/>
                <a:cs typeface="Courier New" pitchFamily="49" charset="0"/>
              </a:rPr>
              <a:t>ABNORMAL</a:t>
            </a:r>
            <a:r>
              <a:rPr lang="en-US" sz="2700" dirty="0" smtClean="0"/>
              <a:t> </a:t>
            </a:r>
            <a:r>
              <a:rPr lang="en-US" dirty="0" smtClean="0"/>
              <a:t>color</a:t>
            </a:r>
          </a:p>
          <a:p>
            <a:pPr marL="320040" indent="-320040" fontAlgn="auto">
              <a:spcAft>
                <a:spcPts val="0"/>
              </a:spcAft>
              <a:buFont typeface="Wingdings"/>
              <a:buChar char=""/>
              <a:defRPr/>
            </a:pPr>
            <a:r>
              <a:rPr lang="en-US" dirty="0" smtClean="0"/>
              <a:t>Cells that we have visited will be </a:t>
            </a:r>
            <a:r>
              <a:rPr lang="en-US" sz="2400" dirty="0">
                <a:latin typeface="Courier New" pitchFamily="49" charset="0"/>
                <a:cs typeface="Courier New" pitchFamily="49" charset="0"/>
              </a:rPr>
              <a:t>TEMPORARY</a:t>
            </a:r>
            <a:r>
              <a:rPr lang="en-US" dirty="0" smtClean="0"/>
              <a:t> color</a:t>
            </a:r>
          </a:p>
          <a:p>
            <a:pPr marL="320040" indent="-320040" fontAlgn="auto">
              <a:spcAft>
                <a:spcPts val="0"/>
              </a:spcAft>
              <a:buFont typeface="Wingdings"/>
              <a:buChar char=""/>
              <a:defRPr/>
            </a:pPr>
            <a:r>
              <a:rPr lang="en-US" dirty="0" smtClean="0"/>
              <a:t>If we find a path, all cells on the path will be set to </a:t>
            </a:r>
            <a:r>
              <a:rPr lang="en-US" sz="2400" dirty="0">
                <a:latin typeface="Courier New" pitchFamily="49" charset="0"/>
                <a:cs typeface="Courier New" pitchFamily="49" charset="0"/>
              </a:rPr>
              <a:t>PATH</a:t>
            </a:r>
            <a:r>
              <a:rPr lang="en-US" dirty="0" smtClean="0"/>
              <a:t> color</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612775" y="228600"/>
            <a:ext cx="8153400" cy="990600"/>
          </a:xfrm>
        </p:spPr>
        <p:txBody>
          <a:bodyPr/>
          <a:lstStyle/>
          <a:p>
            <a:r>
              <a:rPr lang="en-US" b="1" smtClean="0"/>
              <a:t>Analysis (cont.)</a:t>
            </a:r>
            <a:endParaRPr lang="en-US" smtClean="0"/>
          </a:p>
        </p:txBody>
      </p:sp>
      <p:pic>
        <p:nvPicPr>
          <p:cNvPr id="107522" name="Picture 2"/>
          <p:cNvPicPr>
            <a:picLocks noChangeAspect="1" noChangeArrowheads="1"/>
          </p:cNvPicPr>
          <p:nvPr/>
        </p:nvPicPr>
        <p:blipFill>
          <a:blip r:embed="rId2"/>
          <a:srcRect/>
          <a:stretch>
            <a:fillRect/>
          </a:stretch>
        </p:blipFill>
        <p:spPr bwMode="auto">
          <a:xfrm>
            <a:off x="2590800" y="2133600"/>
            <a:ext cx="3867150" cy="191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612775" y="228600"/>
            <a:ext cx="8153400" cy="990600"/>
          </a:xfrm>
        </p:spPr>
        <p:txBody>
          <a:bodyPr/>
          <a:lstStyle/>
          <a:p>
            <a:r>
              <a:rPr lang="en-US" b="1" smtClean="0"/>
              <a:t>Design</a:t>
            </a:r>
          </a:p>
        </p:txBody>
      </p:sp>
      <p:sp>
        <p:nvSpPr>
          <p:cNvPr id="2" name="Content Placeholder 1"/>
          <p:cNvSpPr>
            <a:spLocks noGrp="1"/>
          </p:cNvSpPr>
          <p:nvPr>
            <p:ph sz="quarter" idx="1"/>
          </p:nvPr>
        </p:nvSpPr>
        <p:spPr>
          <a:xfrm>
            <a:off x="612775" y="1600200"/>
            <a:ext cx="8153400" cy="5105400"/>
          </a:xfrm>
        </p:spPr>
        <p:txBody>
          <a:bodyPr>
            <a:normAutofit lnSpcReduction="10000"/>
          </a:bodyPr>
          <a:lstStyle/>
          <a:p>
            <a:pPr marL="0" indent="0">
              <a:lnSpc>
                <a:spcPct val="80000"/>
              </a:lnSpc>
              <a:buFont typeface="Wingdings" pitchFamily="2" charset="2"/>
              <a:buNone/>
            </a:pPr>
            <a:r>
              <a:rPr lang="en-US" sz="1800" b="1" dirty="0" smtClean="0">
                <a:solidFill>
                  <a:srgbClr val="406F8D"/>
                </a:solidFill>
              </a:rPr>
              <a:t>Recursive Algorithm for </a:t>
            </a:r>
            <a:r>
              <a:rPr lang="en-US" sz="1800" b="1" dirty="0" err="1" smtClean="0">
                <a:solidFill>
                  <a:srgbClr val="406F8D"/>
                </a:solidFill>
                <a:latin typeface="Courier New" pitchFamily="49" charset="0"/>
                <a:cs typeface="Courier New" pitchFamily="49" charset="0"/>
              </a:rPr>
              <a:t>find_maze_path</a:t>
            </a:r>
            <a:r>
              <a:rPr lang="en-US" sz="1800" b="1" dirty="0" smtClean="0">
                <a:solidFill>
                  <a:srgbClr val="406F8D"/>
                </a:solidFill>
                <a:latin typeface="Courier New" pitchFamily="49" charset="0"/>
                <a:cs typeface="Courier New" pitchFamily="49" charset="0"/>
              </a:rPr>
              <a:t>(x, y)</a:t>
            </a:r>
            <a:endParaRPr lang="en-US" sz="1800" dirty="0" smtClean="0"/>
          </a:p>
          <a:p>
            <a:pPr marL="0" indent="0">
              <a:lnSpc>
                <a:spcPct val="80000"/>
              </a:lnSpc>
              <a:buSzPct val="100000"/>
              <a:buFont typeface="Tw Cen MT" pitchFamily="34" charset="0"/>
              <a:buAutoNum type="arabicPeriod"/>
            </a:pPr>
            <a:r>
              <a:rPr lang="en-US" sz="1800" b="1" dirty="0" smtClean="0">
                <a:latin typeface="Courier New" pitchFamily="49" charset="0"/>
                <a:cs typeface="Courier New" pitchFamily="49" charset="0"/>
              </a:rPr>
              <a:t>if</a:t>
            </a:r>
            <a:r>
              <a:rPr lang="en-US" sz="2000" dirty="0" smtClean="0"/>
              <a:t> the current cell is outside the maze</a:t>
            </a:r>
          </a:p>
          <a:p>
            <a:pPr marL="0" indent="0">
              <a:lnSpc>
                <a:spcPct val="80000"/>
              </a:lnSpc>
              <a:buSzPct val="100000"/>
              <a:buFont typeface="Tw Cen MT" pitchFamily="34" charset="0"/>
              <a:buAutoNum type="arabicPeriod"/>
            </a:pPr>
            <a:r>
              <a:rPr lang="en-US" sz="2000" dirty="0" smtClean="0"/>
              <a:t> 	Return </a:t>
            </a:r>
            <a:r>
              <a:rPr lang="en-US" sz="1800" b="1" dirty="0" smtClean="0">
                <a:latin typeface="Courier New" pitchFamily="49" charset="0"/>
                <a:cs typeface="Courier New" pitchFamily="49" charset="0"/>
              </a:rPr>
              <a:t>false</a:t>
            </a:r>
            <a:r>
              <a:rPr lang="en-US" sz="2000" dirty="0" smtClean="0"/>
              <a:t> (you are out of bounds)</a:t>
            </a:r>
          </a:p>
          <a:p>
            <a:pPr marL="0" indent="0">
              <a:lnSpc>
                <a:spcPct val="80000"/>
              </a:lnSpc>
              <a:buSzPct val="100000"/>
              <a:buFont typeface="Wingdings" pitchFamily="2" charset="2"/>
              <a:buNone/>
            </a:pPr>
            <a:r>
              <a:rPr lang="en-US" sz="1800" b="1" dirty="0" smtClean="0">
                <a:latin typeface="Courier New" pitchFamily="49" charset="0"/>
                <a:cs typeface="Courier New" pitchFamily="49" charset="0"/>
              </a:rPr>
              <a:t>  else if </a:t>
            </a:r>
            <a:r>
              <a:rPr lang="en-US" sz="2000" dirty="0" smtClean="0"/>
              <a:t>the current cell is part of the barrier or has been visited already</a:t>
            </a:r>
          </a:p>
          <a:p>
            <a:pPr marL="0" indent="0">
              <a:lnSpc>
                <a:spcPct val="80000"/>
              </a:lnSpc>
              <a:buSzPct val="100000"/>
              <a:buFont typeface="Tw Cen MT" pitchFamily="34" charset="0"/>
              <a:buAutoNum type="arabicPeriod" startAt="3"/>
            </a:pPr>
            <a:r>
              <a:rPr lang="en-US" sz="2000" dirty="0" smtClean="0"/>
              <a:t> 	Return </a:t>
            </a:r>
            <a:r>
              <a:rPr lang="en-US" sz="1800" b="1" dirty="0" smtClean="0">
                <a:latin typeface="Courier New" pitchFamily="49" charset="0"/>
                <a:cs typeface="Courier New" pitchFamily="49" charset="0"/>
              </a:rPr>
              <a:t>false</a:t>
            </a:r>
            <a:r>
              <a:rPr lang="en-US" sz="2000" dirty="0" smtClean="0"/>
              <a:t> (you are off the path or in a cycle)</a:t>
            </a:r>
          </a:p>
          <a:p>
            <a:pPr marL="0" indent="0">
              <a:lnSpc>
                <a:spcPct val="80000"/>
              </a:lnSpc>
              <a:buSzPct val="100000"/>
              <a:buFont typeface="Wingdings" pitchFamily="2" charset="2"/>
              <a:buNone/>
            </a:pPr>
            <a:r>
              <a:rPr lang="en-US" sz="1800" b="1" dirty="0" smtClean="0">
                <a:latin typeface="Courier New" pitchFamily="49" charset="0"/>
                <a:cs typeface="Courier New" pitchFamily="49" charset="0"/>
              </a:rPr>
              <a:t> else if </a:t>
            </a:r>
            <a:r>
              <a:rPr lang="en-US" sz="2000" dirty="0" smtClean="0"/>
              <a:t>the current cell is the maze exit</a:t>
            </a:r>
          </a:p>
          <a:p>
            <a:pPr marL="0" indent="0">
              <a:lnSpc>
                <a:spcPct val="80000"/>
              </a:lnSpc>
              <a:buSzPct val="100000"/>
              <a:buFont typeface="Tw Cen MT" pitchFamily="34" charset="0"/>
              <a:buAutoNum type="arabicPeriod" startAt="4"/>
            </a:pPr>
            <a:r>
              <a:rPr lang="en-US" sz="2000" dirty="0" smtClean="0"/>
              <a:t> 	Recolor it to the path color and return </a:t>
            </a:r>
            <a:r>
              <a:rPr lang="en-US" sz="1600" b="1" dirty="0" smtClean="0">
                <a:latin typeface="Courier New" pitchFamily="49" charset="0"/>
                <a:cs typeface="Courier New" pitchFamily="49" charset="0"/>
              </a:rPr>
              <a:t>true</a:t>
            </a:r>
            <a:r>
              <a:rPr lang="en-US" sz="2000" dirty="0" smtClean="0"/>
              <a:t> (you have successfully 	completed the maze)</a:t>
            </a:r>
          </a:p>
          <a:p>
            <a:pPr marL="0" indent="0">
              <a:lnSpc>
                <a:spcPct val="80000"/>
              </a:lnSpc>
              <a:buSzPct val="100000"/>
              <a:buFont typeface="Wingdings" pitchFamily="2" charset="2"/>
              <a:buNone/>
            </a:pPr>
            <a:r>
              <a:rPr lang="en-US" sz="1800" b="1" dirty="0" smtClean="0">
                <a:latin typeface="Courier New" pitchFamily="49" charset="0"/>
                <a:cs typeface="Courier New" pitchFamily="49" charset="0"/>
              </a:rPr>
              <a:t> else</a:t>
            </a:r>
            <a:r>
              <a:rPr lang="en-US" sz="2000" dirty="0" smtClean="0"/>
              <a:t> </a:t>
            </a:r>
            <a:r>
              <a:rPr lang="en-US" sz="2000" i="1" dirty="0" smtClean="0"/>
              <a:t>// Try to find a path from the current path to the exit:</a:t>
            </a:r>
          </a:p>
          <a:p>
            <a:pPr marL="0" indent="0">
              <a:lnSpc>
                <a:spcPct val="80000"/>
              </a:lnSpc>
              <a:buSzPct val="100000"/>
              <a:buFont typeface="Tw Cen MT" pitchFamily="34" charset="0"/>
              <a:buAutoNum type="arabicPeriod" startAt="5"/>
            </a:pPr>
            <a:r>
              <a:rPr lang="en-US" sz="2000" dirty="0" smtClean="0"/>
              <a:t> 	Mark the current cell as on the path by recoloring it to the path color</a:t>
            </a:r>
          </a:p>
          <a:p>
            <a:pPr marL="0" indent="0">
              <a:lnSpc>
                <a:spcPct val="80000"/>
              </a:lnSpc>
              <a:buSzPct val="100000"/>
              <a:buFont typeface="Tw Cen MT" pitchFamily="34" charset="0"/>
              <a:buAutoNum type="arabicPeriod" startAt="5"/>
            </a:pPr>
            <a:r>
              <a:rPr lang="en-US" sz="1800" b="1" dirty="0" smtClean="0">
                <a:latin typeface="Courier New" pitchFamily="49" charset="0"/>
                <a:cs typeface="Courier New" pitchFamily="49" charset="0"/>
              </a:rPr>
              <a:t> 	for </a:t>
            </a:r>
            <a:r>
              <a:rPr lang="en-US" sz="2000" dirty="0" smtClean="0"/>
              <a:t>each neighbor of the current cell</a:t>
            </a:r>
          </a:p>
          <a:p>
            <a:pPr marL="0" indent="0">
              <a:lnSpc>
                <a:spcPct val="80000"/>
              </a:lnSpc>
              <a:buSzPct val="100000"/>
              <a:buFont typeface="Tw Cen MT" pitchFamily="34" charset="0"/>
              <a:buAutoNum type="arabicPeriod" startAt="5"/>
            </a:pPr>
            <a:r>
              <a:rPr lang="en-US" sz="1800" b="1" dirty="0" smtClean="0">
                <a:latin typeface="Courier New" pitchFamily="49" charset="0"/>
                <a:cs typeface="Courier New" pitchFamily="49" charset="0"/>
              </a:rPr>
              <a:t> 		if</a:t>
            </a:r>
            <a:r>
              <a:rPr lang="en-US" sz="2000" dirty="0" smtClean="0"/>
              <a:t> a path exists from the neighbor to the maze exit</a:t>
            </a:r>
          </a:p>
          <a:p>
            <a:pPr marL="0" indent="0">
              <a:lnSpc>
                <a:spcPct val="80000"/>
              </a:lnSpc>
              <a:buSzPct val="100000"/>
              <a:buFont typeface="Tw Cen MT" pitchFamily="34" charset="0"/>
              <a:buAutoNum type="arabicPeriod" startAt="5"/>
            </a:pPr>
            <a:r>
              <a:rPr lang="en-US" sz="2000" dirty="0" smtClean="0"/>
              <a:t> 			Return </a:t>
            </a:r>
            <a:r>
              <a:rPr lang="en-US" sz="1800" b="1" dirty="0" smtClean="0">
                <a:latin typeface="Courier New" pitchFamily="49" charset="0"/>
                <a:cs typeface="Courier New" pitchFamily="49" charset="0"/>
              </a:rPr>
              <a:t>true</a:t>
            </a:r>
          </a:p>
          <a:p>
            <a:pPr marL="0" indent="0">
              <a:lnSpc>
                <a:spcPct val="80000"/>
              </a:lnSpc>
              <a:buSzPct val="100000"/>
              <a:buFont typeface="Wingdings" pitchFamily="2" charset="2"/>
              <a:buNone/>
            </a:pPr>
            <a:r>
              <a:rPr lang="en-US" sz="2000" i="1" dirty="0" smtClean="0"/>
              <a:t> 	// No neighbor of the current cell is on the path</a:t>
            </a:r>
          </a:p>
          <a:p>
            <a:pPr marL="0" indent="0">
              <a:lnSpc>
                <a:spcPct val="80000"/>
              </a:lnSpc>
              <a:buSzPct val="100000"/>
              <a:buFont typeface="Tw Cen MT" pitchFamily="34" charset="0"/>
              <a:buAutoNum type="arabicPeriod" startAt="9"/>
            </a:pPr>
            <a:r>
              <a:rPr lang="en-US" sz="2000" dirty="0" smtClean="0"/>
              <a:t> 	Recolor the current cell to the temporary color (visited) and return 	</a:t>
            </a:r>
            <a:r>
              <a:rPr lang="en-US" sz="1800" b="1" dirty="0" smtClean="0">
                <a:latin typeface="Courier New" pitchFamily="49" charset="0"/>
                <a:cs typeface="Courier New" pitchFamily="49" charset="0"/>
              </a:rPr>
              <a:t>false</a:t>
            </a:r>
          </a:p>
          <a:p>
            <a:pPr marL="0" indent="0">
              <a:lnSpc>
                <a:spcPct val="80000"/>
              </a:lnSpc>
            </a:pPr>
            <a:endParaRPr lang="en-US" sz="20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12775" y="228600"/>
            <a:ext cx="8153400" cy="990600"/>
          </a:xfrm>
        </p:spPr>
        <p:txBody>
          <a:bodyPr/>
          <a:lstStyle/>
          <a:p>
            <a:r>
              <a:rPr lang="en-US" b="1" smtClean="0"/>
              <a:t>Design (cont.)</a:t>
            </a:r>
          </a:p>
        </p:txBody>
      </p:sp>
      <p:sp>
        <p:nvSpPr>
          <p:cNvPr id="109570" name="Content Placeholder 1"/>
          <p:cNvSpPr>
            <a:spLocks noGrp="1"/>
          </p:cNvSpPr>
          <p:nvPr>
            <p:ph sz="quarter" idx="1"/>
          </p:nvPr>
        </p:nvSpPr>
        <p:spPr>
          <a:xfrm>
            <a:off x="612775" y="1600200"/>
            <a:ext cx="8153400" cy="5105400"/>
          </a:xfrm>
        </p:spPr>
        <p:txBody>
          <a:bodyPr/>
          <a:lstStyle/>
          <a:p>
            <a:r>
              <a:rPr lang="en-US" smtClean="0"/>
              <a:t>There is no attempt to find the </a:t>
            </a:r>
            <a:r>
              <a:rPr lang="en-US" i="1" smtClean="0"/>
              <a:t>shortest </a:t>
            </a:r>
            <a:r>
              <a:rPr lang="en-US" smtClean="0"/>
              <a:t>path through the maze</a:t>
            </a:r>
          </a:p>
          <a:p>
            <a:r>
              <a:rPr lang="en-US" smtClean="0"/>
              <a:t>We just show the </a:t>
            </a:r>
            <a:r>
              <a:rPr lang="en-US" i="1" smtClean="0"/>
              <a:t>first </a:t>
            </a:r>
            <a:r>
              <a:rPr lang="en-US" smtClean="0"/>
              <a:t>path that is found</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612775" y="228600"/>
            <a:ext cx="8153400" cy="990600"/>
          </a:xfrm>
        </p:spPr>
        <p:txBody>
          <a:bodyPr/>
          <a:lstStyle/>
          <a:p>
            <a:r>
              <a:rPr lang="en-US" b="1" smtClean="0"/>
              <a:t>Implementation</a:t>
            </a:r>
          </a:p>
        </p:txBody>
      </p:sp>
      <p:pic>
        <p:nvPicPr>
          <p:cNvPr id="110594" name="Picture 2"/>
          <p:cNvPicPr>
            <a:picLocks noChangeAspect="1" noChangeArrowheads="1"/>
          </p:cNvPicPr>
          <p:nvPr/>
        </p:nvPicPr>
        <p:blipFill>
          <a:blip r:embed="rId2"/>
          <a:srcRect/>
          <a:stretch>
            <a:fillRect/>
          </a:stretch>
        </p:blipFill>
        <p:spPr bwMode="auto">
          <a:xfrm>
            <a:off x="2286000" y="2300288"/>
            <a:ext cx="4678363" cy="169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612775" y="228600"/>
            <a:ext cx="8153400" cy="990600"/>
          </a:xfrm>
        </p:spPr>
        <p:txBody>
          <a:bodyPr/>
          <a:lstStyle/>
          <a:p>
            <a:r>
              <a:rPr lang="en-US" b="1" smtClean="0"/>
              <a:t>Implementation</a:t>
            </a:r>
          </a:p>
        </p:txBody>
      </p:sp>
      <p:pic>
        <p:nvPicPr>
          <p:cNvPr id="111618" name="Picture 2"/>
          <p:cNvPicPr>
            <a:picLocks noChangeAspect="1" noChangeArrowheads="1"/>
          </p:cNvPicPr>
          <p:nvPr/>
        </p:nvPicPr>
        <p:blipFill>
          <a:blip r:embed="rId2"/>
          <a:srcRect/>
          <a:stretch>
            <a:fillRect/>
          </a:stretch>
        </p:blipFill>
        <p:spPr bwMode="auto">
          <a:xfrm>
            <a:off x="2209800" y="1543050"/>
            <a:ext cx="4678363"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612775" y="228600"/>
            <a:ext cx="8153400" cy="990600"/>
          </a:xfrm>
        </p:spPr>
        <p:txBody>
          <a:bodyPr/>
          <a:lstStyle/>
          <a:p>
            <a:r>
              <a:rPr lang="en-US" sz="3600" b="1" smtClean="0"/>
              <a:t>The Effect of Marking a Cell as Visited</a:t>
            </a:r>
          </a:p>
        </p:txBody>
      </p:sp>
      <p:sp>
        <p:nvSpPr>
          <p:cNvPr id="3" name="Slide Number Placeholder 2"/>
          <p:cNvSpPr>
            <a:spLocks noGrp="1"/>
          </p:cNvSpPr>
          <p:nvPr>
            <p:ph type="sldNum" sz="quarter" idx="10"/>
          </p:nvPr>
        </p:nvSpPr>
        <p:spPr/>
        <p:txBody>
          <a:bodyPr>
            <a:normAutofit fontScale="85000" lnSpcReduction="20000"/>
          </a:bodyPr>
          <a:lstStyle/>
          <a:p>
            <a:pPr>
              <a:defRPr/>
            </a:pPr>
            <a:fld id="{0629AB48-DDD0-4029-A18C-4A943AEA6C5B}" type="slidenum">
              <a:rPr lang="en-US"/>
              <a:pPr>
                <a:defRPr/>
              </a:pPr>
              <a:t>97</a:t>
            </a:fld>
            <a:endParaRPr lang="en-US" dirty="0"/>
          </a:p>
        </p:txBody>
      </p:sp>
      <p:sp>
        <p:nvSpPr>
          <p:cNvPr id="4" name="Content Placeholder 3"/>
          <p:cNvSpPr>
            <a:spLocks noGrp="1"/>
          </p:cNvSpPr>
          <p:nvPr>
            <p:ph sz="quarter" idx="1"/>
          </p:nvPr>
        </p:nvSpPr>
        <p:spPr>
          <a:xfrm>
            <a:off x="612775" y="1600200"/>
            <a:ext cx="8153400" cy="4953000"/>
          </a:xfrm>
        </p:spPr>
        <p:txBody>
          <a:bodyPr>
            <a:normAutofit fontScale="92500" lnSpcReduction="10000"/>
          </a:bodyPr>
          <a:lstStyle/>
          <a:p>
            <a:pPr marL="320040" indent="-320040" fontAlgn="auto">
              <a:spcAft>
                <a:spcPts val="0"/>
              </a:spcAft>
              <a:buFont typeface="Wingdings"/>
              <a:buChar char=""/>
              <a:defRPr/>
            </a:pPr>
            <a:r>
              <a:rPr lang="en-US" dirty="0" smtClean="0"/>
              <a:t>Would the program still work if instead of recoloring a “dead end” to the temporary color, we recolored it to the background color?</a:t>
            </a:r>
            <a:endParaRPr lang="en-US" dirty="0"/>
          </a:p>
          <a:p>
            <a:pPr marL="320040" indent="-320040" fontAlgn="auto">
              <a:spcAft>
                <a:spcPts val="0"/>
              </a:spcAft>
              <a:buFont typeface="Wingdings"/>
              <a:buChar char=""/>
              <a:defRPr/>
            </a:pPr>
            <a:r>
              <a:rPr lang="en-US" dirty="0" smtClean="0"/>
              <a:t>The </a:t>
            </a:r>
            <a:r>
              <a:rPr lang="en-US" dirty="0"/>
              <a:t>answer is “Yes</a:t>
            </a:r>
            <a:r>
              <a:rPr lang="en-US" dirty="0" smtClean="0"/>
              <a:t>” </a:t>
            </a:r>
          </a:p>
          <a:p>
            <a:pPr marL="320040" indent="-320040" fontAlgn="auto">
              <a:spcAft>
                <a:spcPts val="0"/>
              </a:spcAft>
              <a:buFont typeface="Wingdings"/>
              <a:buChar char=""/>
              <a:defRPr/>
            </a:pPr>
            <a:r>
              <a:rPr lang="en-US" dirty="0" smtClean="0"/>
              <a:t>This </a:t>
            </a:r>
            <a:r>
              <a:rPr lang="en-US" dirty="0"/>
              <a:t>would not affect the ability of the algorithm to find a path or </a:t>
            </a:r>
            <a:r>
              <a:rPr lang="en-US" dirty="0" smtClean="0"/>
              <a:t>to determine </a:t>
            </a:r>
            <a:r>
              <a:rPr lang="en-US" dirty="0"/>
              <a:t>that none exists; however, it would affect the algorithm’s </a:t>
            </a:r>
            <a:r>
              <a:rPr lang="en-US" dirty="0" smtClean="0"/>
              <a:t>efficiency: </a:t>
            </a:r>
          </a:p>
          <a:p>
            <a:pPr marL="640080" lvl="1" indent="-274320" fontAlgn="auto">
              <a:spcAft>
                <a:spcPts val="0"/>
              </a:spcAft>
              <a:buFont typeface="Wingdings 2"/>
              <a:buChar char=""/>
              <a:defRPr/>
            </a:pPr>
            <a:r>
              <a:rPr lang="en-US" dirty="0" smtClean="0"/>
              <a:t>After backtracking</a:t>
            </a:r>
            <a:r>
              <a:rPr lang="en-US" dirty="0"/>
              <a:t>, the function could try to place on the path a cell that had been </a:t>
            </a:r>
            <a:r>
              <a:rPr lang="en-US" dirty="0" smtClean="0"/>
              <a:t>found to </a:t>
            </a:r>
            <a:r>
              <a:rPr lang="en-US" dirty="0"/>
              <a:t>be a dead </a:t>
            </a:r>
            <a:r>
              <a:rPr lang="en-US" dirty="0" smtClean="0"/>
              <a:t>end </a:t>
            </a:r>
          </a:p>
          <a:p>
            <a:pPr marL="640080" lvl="1" indent="-274320" fontAlgn="auto">
              <a:spcAft>
                <a:spcPts val="0"/>
              </a:spcAft>
              <a:buFont typeface="Wingdings 2"/>
              <a:buChar char=""/>
              <a:defRPr/>
            </a:pPr>
            <a:r>
              <a:rPr lang="en-US" dirty="0" smtClean="0"/>
              <a:t>The </a:t>
            </a:r>
            <a:r>
              <a:rPr lang="en-US" dirty="0"/>
              <a:t>cell would be classified once again as a dead </a:t>
            </a:r>
            <a:r>
              <a:rPr lang="en-US" dirty="0" smtClean="0"/>
              <a:t>end</a:t>
            </a:r>
          </a:p>
          <a:p>
            <a:pPr marL="640080" lvl="1" indent="-274320" fontAlgn="auto">
              <a:spcAft>
                <a:spcPts val="0"/>
              </a:spcAft>
              <a:buFont typeface="Wingdings 2"/>
              <a:buChar char=""/>
              <a:defRPr/>
            </a:pPr>
            <a:r>
              <a:rPr lang="en-US" dirty="0" smtClean="0"/>
              <a:t>Marking </a:t>
            </a:r>
            <a:r>
              <a:rPr lang="en-US" dirty="0"/>
              <a:t>it </a:t>
            </a:r>
            <a:r>
              <a:rPr lang="en-US" dirty="0" smtClean="0"/>
              <a:t>as a </a:t>
            </a:r>
            <a:r>
              <a:rPr lang="en-US" dirty="0"/>
              <a:t>dead end (color </a:t>
            </a:r>
            <a:r>
              <a:rPr lang="en-US" sz="2000" dirty="0">
                <a:latin typeface="Courier New" pitchFamily="49" charset="0"/>
                <a:cs typeface="Courier New" pitchFamily="49" charset="0"/>
              </a:rPr>
              <a:t>TEMPORARY</a:t>
            </a:r>
            <a:r>
              <a:rPr lang="en-US" dirty="0"/>
              <a:t>) the first time prevents this from </a:t>
            </a:r>
            <a:r>
              <a:rPr lang="en-US" dirty="0" smtClean="0"/>
              <a:t>happening</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sz="3600" b="1" dirty="0"/>
              <a:t>The Effect of Marking a Cell as </a:t>
            </a:r>
            <a:r>
              <a:rPr lang="en-US" sz="3600" b="1" dirty="0" smtClean="0"/>
              <a:t>Visited (cont.)</a:t>
            </a:r>
            <a:endParaRPr lang="en-US" sz="3600" b="1" dirty="0"/>
          </a:p>
        </p:txBody>
      </p:sp>
      <p:sp>
        <p:nvSpPr>
          <p:cNvPr id="3" name="Slide Number Placeholder 2"/>
          <p:cNvSpPr>
            <a:spLocks noGrp="1"/>
          </p:cNvSpPr>
          <p:nvPr>
            <p:ph type="sldNum" sz="quarter" idx="10"/>
          </p:nvPr>
        </p:nvSpPr>
        <p:spPr/>
        <p:txBody>
          <a:bodyPr>
            <a:normAutofit fontScale="85000" lnSpcReduction="20000"/>
          </a:bodyPr>
          <a:lstStyle/>
          <a:p>
            <a:pPr>
              <a:defRPr/>
            </a:pPr>
            <a:fld id="{8B7346F3-3FC9-4919-BE8D-03E36FE71A80}" type="slidenum">
              <a:rPr lang="en-US"/>
              <a:pPr>
                <a:defRPr/>
              </a:pPr>
              <a:t>98</a:t>
            </a:fld>
            <a:endParaRPr lang="en-US" dirty="0"/>
          </a:p>
        </p:txBody>
      </p:sp>
      <p:sp>
        <p:nvSpPr>
          <p:cNvPr id="113667" name="Content Placeholder 3"/>
          <p:cNvSpPr>
            <a:spLocks noGrp="1"/>
          </p:cNvSpPr>
          <p:nvPr>
            <p:ph sz="quarter" idx="1"/>
          </p:nvPr>
        </p:nvSpPr>
        <p:spPr>
          <a:xfrm>
            <a:off x="612775" y="1600200"/>
            <a:ext cx="8153400" cy="4953000"/>
          </a:xfrm>
        </p:spPr>
        <p:txBody>
          <a:bodyPr/>
          <a:lstStyle/>
          <a:p>
            <a:r>
              <a:rPr lang="en-US" smtClean="0"/>
              <a:t>To demonstrate the efficiency of this approach, the authors tested the program on a maze with 4 rows and 6 columns that had a single barrier cell at the maze exit </a:t>
            </a:r>
          </a:p>
          <a:p>
            <a:pPr lvl="1"/>
            <a:r>
              <a:rPr lang="en-US" smtClean="0"/>
              <a:t>When they recolored each dead end cell in the </a:t>
            </a:r>
            <a:r>
              <a:rPr lang="en-US" sz="2100" smtClean="0">
                <a:latin typeface="Courier New" pitchFamily="49" charset="0"/>
                <a:cs typeface="Courier New" pitchFamily="49" charset="0"/>
              </a:rPr>
              <a:t>TEMPORARY</a:t>
            </a:r>
            <a:r>
              <a:rPr lang="en-US" smtClean="0"/>
              <a:t> color, it took 93 recursive calls to </a:t>
            </a:r>
            <a:r>
              <a:rPr lang="en-US" sz="2100" smtClean="0">
                <a:latin typeface="Courier New" pitchFamily="49" charset="0"/>
                <a:cs typeface="Courier New" pitchFamily="49" charset="0"/>
              </a:rPr>
              <a:t>find_maze_path</a:t>
            </a:r>
            <a:r>
              <a:rPr lang="en-US" smtClean="0"/>
              <a:t> to determine that a path did not exist </a:t>
            </a:r>
          </a:p>
          <a:p>
            <a:pPr lvl="1"/>
            <a:r>
              <a:rPr lang="en-US" smtClean="0"/>
              <a:t>When they recolored each tested cell in the </a:t>
            </a:r>
            <a:r>
              <a:rPr lang="en-US" sz="2300" smtClean="0">
                <a:latin typeface="Courier New" pitchFamily="49" charset="0"/>
                <a:cs typeface="Courier New" pitchFamily="49" charset="0"/>
              </a:rPr>
              <a:t>BACKGROUND</a:t>
            </a:r>
            <a:r>
              <a:rPr lang="en-US" smtClean="0"/>
              <a:t> color, it took 177,313 recursive calls to determine that a path did not exist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12775" y="228600"/>
            <a:ext cx="8153400" cy="990600"/>
          </a:xfrm>
        </p:spPr>
        <p:txBody>
          <a:bodyPr/>
          <a:lstStyle/>
          <a:p>
            <a:r>
              <a:rPr lang="en-US" b="1" smtClean="0"/>
              <a:t>Testing</a:t>
            </a:r>
          </a:p>
        </p:txBody>
      </p:sp>
      <p:sp>
        <p:nvSpPr>
          <p:cNvPr id="3" name="Content Placeholder 2"/>
          <p:cNvSpPr>
            <a:spLocks noGrp="1"/>
          </p:cNvSpPr>
          <p:nvPr>
            <p:ph sz="quarter" idx="1"/>
          </p:nvPr>
        </p:nvSpPr>
        <p:spPr>
          <a:xfrm>
            <a:off x="381000" y="1600200"/>
            <a:ext cx="8763000" cy="4953000"/>
          </a:xfrm>
        </p:spPr>
        <p:txBody>
          <a:bodyPr>
            <a:normAutofit/>
          </a:bodyPr>
          <a:lstStyle/>
          <a:p>
            <a:pPr marL="0" indent="0">
              <a:lnSpc>
                <a:spcPct val="80000"/>
              </a:lnSpc>
              <a:buFont typeface="Wingdings" pitchFamily="2" charset="2"/>
              <a:buNone/>
            </a:pPr>
            <a:r>
              <a:rPr lang="en-US" sz="1600" dirty="0" smtClean="0">
                <a:latin typeface="Courier New" pitchFamily="49" charset="0"/>
                <a:cs typeface="Courier New" pitchFamily="49" charset="0"/>
              </a:rPr>
              <a:t>#include &lt;</a:t>
            </a:r>
            <a:r>
              <a:rPr lang="en-US" sz="1600" dirty="0" err="1" smtClean="0">
                <a:latin typeface="Courier New" pitchFamily="49" charset="0"/>
                <a:cs typeface="Courier New" pitchFamily="49" charset="0"/>
              </a:rPr>
              <a:t>iostream</a:t>
            </a:r>
            <a:r>
              <a:rPr lang="en-US" sz="1600" dirty="0" smtClean="0">
                <a:latin typeface="Courier New" pitchFamily="49" charset="0"/>
                <a:cs typeface="Courier New" pitchFamily="49" charset="0"/>
              </a:rPr>
              <a:t>&gt;</a:t>
            </a:r>
          </a:p>
          <a:p>
            <a:pPr marL="0" indent="0">
              <a:lnSpc>
                <a:spcPct val="80000"/>
              </a:lnSpc>
              <a:buFont typeface="Wingdings" pitchFamily="2" charset="2"/>
              <a:buNone/>
            </a:pPr>
            <a:r>
              <a:rPr lang="en-US" sz="1600" dirty="0" err="1" smtClean="0">
                <a:latin typeface="Courier New" pitchFamily="49" charset="0"/>
                <a:cs typeface="Courier New" pitchFamily="49" charset="0"/>
              </a:rPr>
              <a:t>bool</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find_maze_path</a:t>
            </a:r>
            <a:r>
              <a:rPr lang="en-US" sz="1600" dirty="0" smtClean="0">
                <a:latin typeface="Courier New" pitchFamily="49" charset="0"/>
                <a:cs typeface="Courier New" pitchFamily="49" charset="0"/>
              </a:rPr>
              <a:t>(color[ROW_SIZE][COL_SIZE]);</a:t>
            </a:r>
          </a:p>
          <a:p>
            <a:pPr marL="0" indent="0">
              <a:lnSpc>
                <a:spcPct val="80000"/>
              </a:lnSpc>
              <a:buFont typeface="Wingdings" pitchFamily="2" charset="2"/>
              <a:buNone/>
            </a:pPr>
            <a:r>
              <a:rPr lang="en-US" sz="1600" dirty="0" err="1" smtClean="0">
                <a:latin typeface="Courier New" pitchFamily="49" charset="0"/>
                <a:cs typeface="Courier New" pitchFamily="49" charset="0"/>
              </a:rPr>
              <a:t>bool</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find_maze_path</a:t>
            </a:r>
            <a:r>
              <a:rPr lang="en-US" sz="1600" dirty="0" smtClean="0">
                <a:latin typeface="Courier New" pitchFamily="49" charset="0"/>
                <a:cs typeface="Courier New" pitchFamily="49" charset="0"/>
              </a:rPr>
              <a:t>(color[ROW_SIZE][COL_SIZE], </a:t>
            </a: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a:t>
            </a:r>
          </a:p>
          <a:p>
            <a:pPr marL="0" indent="0">
              <a:lnSpc>
                <a:spcPct val="80000"/>
              </a:lnSpc>
              <a:buFont typeface="Wingdings" pitchFamily="2" charset="2"/>
              <a:buNone/>
            </a:pPr>
            <a:endParaRPr lang="en-US" sz="1600" dirty="0" smtClean="0">
              <a:latin typeface="Courier New" pitchFamily="49" charset="0"/>
              <a:cs typeface="Courier New" pitchFamily="49" charset="0"/>
            </a:endParaRPr>
          </a:p>
          <a:p>
            <a:pPr marL="0" indent="0">
              <a:lnSpc>
                <a:spcPct val="80000"/>
              </a:lnSpc>
              <a:buFont typeface="Wingdings" pitchFamily="2" charset="2"/>
              <a:buNone/>
            </a:pP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main() {</a:t>
            </a:r>
          </a:p>
          <a:p>
            <a:pPr marL="0" indent="0">
              <a:lnSpc>
                <a:spcPct val="80000"/>
              </a:lnSpc>
              <a:buFont typeface="Wingdings" pitchFamily="2" charset="2"/>
              <a:buNone/>
            </a:pPr>
            <a:r>
              <a:rPr lang="en-US" sz="1600" dirty="0" smtClean="0">
                <a:latin typeface="Courier New" pitchFamily="49" charset="0"/>
                <a:cs typeface="Courier New" pitchFamily="49" charset="0"/>
              </a:rPr>
              <a:t>  color grid[ROW_SIZE][COL_SIZE] =</a:t>
            </a:r>
          </a:p>
          <a:p>
            <a:pPr marL="0" indent="0">
              <a:lnSpc>
                <a:spcPct val="80000"/>
              </a:lnSpc>
              <a:buFont typeface="Wingdings" pitchFamily="2" charset="2"/>
              <a:buNone/>
            </a:pPr>
            <a:r>
              <a:rPr lang="en-US" sz="1600" dirty="0" smtClean="0">
                <a:latin typeface="Courier New" pitchFamily="49" charset="0"/>
                <a:cs typeface="Courier New" pitchFamily="49" charset="0"/>
              </a:rPr>
              <a:t>    {{BACKGROUND, ABNORMAL, BACKGROUND, ABNORMAL, ABNORMAL},</a:t>
            </a:r>
          </a:p>
          <a:p>
            <a:pPr marL="0" indent="0">
              <a:lnSpc>
                <a:spcPct val="80000"/>
              </a:lnSpc>
              <a:buFont typeface="Wingdings" pitchFamily="2" charset="2"/>
              <a:buNone/>
            </a:pPr>
            <a:r>
              <a:rPr lang="en-US" sz="1600" dirty="0" smtClean="0">
                <a:latin typeface="Courier New" pitchFamily="49" charset="0"/>
                <a:cs typeface="Courier New" pitchFamily="49" charset="0"/>
              </a:rPr>
              <a:t>    {BACKGROUND, ABNORMAL, BACKGROUND, ABNORMAL, ABNORMAL},</a:t>
            </a:r>
          </a:p>
          <a:p>
            <a:pPr marL="0" indent="0">
              <a:lnSpc>
                <a:spcPct val="80000"/>
              </a:lnSpc>
              <a:buFont typeface="Wingdings" pitchFamily="2" charset="2"/>
              <a:buNone/>
            </a:pPr>
            <a:r>
              <a:rPr lang="en-US" sz="1600" dirty="0" smtClean="0">
                <a:latin typeface="Courier New" pitchFamily="49" charset="0"/>
                <a:cs typeface="Courier New" pitchFamily="49" charset="0"/>
              </a:rPr>
              <a:t>    {BACKGROUND, BACKGROUND, BACKGROUND, ABNORMAL, BACKGROUND},</a:t>
            </a:r>
          </a:p>
          <a:p>
            <a:pPr marL="0" indent="0">
              <a:lnSpc>
                <a:spcPct val="80000"/>
              </a:lnSpc>
              <a:buFont typeface="Wingdings" pitchFamily="2" charset="2"/>
              <a:buNone/>
            </a:pPr>
            <a:r>
              <a:rPr lang="en-US" sz="1600" dirty="0" smtClean="0">
                <a:latin typeface="Courier New" pitchFamily="49" charset="0"/>
                <a:cs typeface="Courier New" pitchFamily="49" charset="0"/>
              </a:rPr>
              <a:t>    {BACKGROUND, ABNORMAL, BACKGROUND, BACKGROUND, BACKGROUND},</a:t>
            </a:r>
          </a:p>
          <a:p>
            <a:pPr marL="0" indent="0">
              <a:lnSpc>
                <a:spcPct val="80000"/>
              </a:lnSpc>
              <a:buFont typeface="Wingdings" pitchFamily="2" charset="2"/>
              <a:buNone/>
            </a:pPr>
            <a:r>
              <a:rPr lang="en-US" sz="1600" dirty="0" smtClean="0">
                <a:latin typeface="Courier New" pitchFamily="49" charset="0"/>
                <a:cs typeface="Courier New" pitchFamily="49" charset="0"/>
              </a:rPr>
              <a:t>    {BACKGROUND, ABNORMAL, BACKGROUND, ABNORMAL, BACKGROUND}};</a:t>
            </a:r>
          </a:p>
          <a:p>
            <a:pPr marL="0" indent="0">
              <a:lnSpc>
                <a:spcPct val="80000"/>
              </a:lnSpc>
              <a:buFont typeface="Wingdings" pitchFamily="2" charset="2"/>
              <a:buNone/>
            </a:pPr>
            <a:endParaRPr lang="en-US" sz="1600" dirty="0" smtClean="0">
              <a:latin typeface="Courier New" pitchFamily="49" charset="0"/>
              <a:cs typeface="Courier New" pitchFamily="49" charset="0"/>
            </a:endParaRPr>
          </a:p>
          <a:p>
            <a:pPr marL="0" indent="0">
              <a:lnSpc>
                <a:spcPct val="80000"/>
              </a:lnSpc>
              <a:buFont typeface="Wingdings" pitchFamily="2" charset="2"/>
              <a:buNone/>
            </a:pPr>
            <a:r>
              <a:rPr lang="en-US" sz="1600" dirty="0" smtClean="0">
                <a:latin typeface="Courier New" pitchFamily="49" charset="0"/>
                <a:cs typeface="Courier New" pitchFamily="49" charset="0"/>
              </a:rPr>
              <a:t>  // </a:t>
            </a:r>
            <a:r>
              <a:rPr lang="en-US" sz="1600" i="1" dirty="0" smtClean="0">
                <a:latin typeface="Courier New" pitchFamily="49" charset="0"/>
                <a:cs typeface="Courier New" pitchFamily="49" charset="0"/>
              </a:rPr>
              <a:t>Display results.</a:t>
            </a:r>
          </a:p>
          <a:p>
            <a:pPr marL="0" indent="0">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std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cout</a:t>
            </a:r>
            <a:r>
              <a:rPr lang="en-US" sz="1600" dirty="0" smtClean="0">
                <a:latin typeface="Courier New" pitchFamily="49" charset="0"/>
                <a:cs typeface="Courier New" pitchFamily="49" charset="0"/>
              </a:rPr>
              <a:t> &lt;&lt; </a:t>
            </a:r>
            <a:r>
              <a:rPr lang="en-US" sz="1600" dirty="0" err="1" smtClean="0">
                <a:latin typeface="Courier New" pitchFamily="49" charset="0"/>
                <a:cs typeface="Courier New" pitchFamily="49" charset="0"/>
              </a:rPr>
              <a:t>std</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boolalpha</a:t>
            </a:r>
            <a:r>
              <a:rPr lang="en-US" sz="1600" dirty="0" smtClean="0">
                <a:latin typeface="Courier New" pitchFamily="49" charset="0"/>
                <a:cs typeface="Courier New" pitchFamily="49" charset="0"/>
              </a:rPr>
              <a:t> &lt;&lt; </a:t>
            </a:r>
            <a:r>
              <a:rPr lang="en-US" sz="1600" dirty="0" err="1" smtClean="0">
                <a:latin typeface="Courier New" pitchFamily="49" charset="0"/>
                <a:cs typeface="Courier New" pitchFamily="49" charset="0"/>
              </a:rPr>
              <a:t>find_maze_path</a:t>
            </a:r>
            <a:r>
              <a:rPr lang="en-US" sz="1600" dirty="0" smtClean="0">
                <a:latin typeface="Courier New" pitchFamily="49" charset="0"/>
                <a:cs typeface="Courier New" pitchFamily="49" charset="0"/>
              </a:rPr>
              <a:t>(grid) &lt;&lt; "\n";</a:t>
            </a:r>
          </a:p>
          <a:p>
            <a:pPr marL="0" indent="0">
              <a:lnSpc>
                <a:spcPct val="80000"/>
              </a:lnSpc>
              <a:buFont typeface="Wingdings" pitchFamily="2" charset="2"/>
              <a:buNone/>
            </a:pPr>
            <a:r>
              <a:rPr lang="en-US" sz="16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Median</Template>
  <TotalTime>37802</TotalTime>
  <Words>4780</Words>
  <Application>Microsoft Office PowerPoint</Application>
  <PresentationFormat>On-screen Show (4:3)</PresentationFormat>
  <Paragraphs>692</Paragraphs>
  <Slides>100</Slides>
  <Notes>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Median</vt:lpstr>
      <vt:lpstr>Recursion</vt:lpstr>
      <vt:lpstr>Chapter Objectives</vt:lpstr>
      <vt:lpstr>Recursion</vt:lpstr>
      <vt:lpstr>Recursive Thinking</vt:lpstr>
      <vt:lpstr>Recursive Thinking</vt:lpstr>
      <vt:lpstr>Recursive Thinking (cont.)</vt:lpstr>
      <vt:lpstr>Recursive Thinking (cont.)</vt:lpstr>
      <vt:lpstr>Recursive Thinking (cont.)</vt:lpstr>
      <vt:lpstr>Recursive Thinking (cont.)</vt:lpstr>
      <vt:lpstr>Recursive Thinking (cont.)</vt:lpstr>
      <vt:lpstr>Recursive Thinking (cont.)</vt:lpstr>
      <vt:lpstr>Recursive Thinking (cont.)</vt:lpstr>
      <vt:lpstr>Recursive Thinking (cont.)</vt:lpstr>
      <vt:lpstr>Steps to Design a Recursive Algorithm</vt:lpstr>
      <vt:lpstr>Recursive Algorithm for Finding the Length of a String</vt:lpstr>
      <vt:lpstr>Recursive Algorithm for Finding the Length of a String (cont.)</vt:lpstr>
      <vt:lpstr>Recursive Algorithm for Printing String Characters</vt:lpstr>
      <vt:lpstr>Recursive Algorithm for Printing String Characters in Reverse Order</vt:lpstr>
      <vt:lpstr>Proving that a Recursive Function is Correct</vt:lpstr>
      <vt:lpstr>Tracing a Recursive Function</vt:lpstr>
      <vt:lpstr>The Stack and Activation Frames</vt:lpstr>
      <vt:lpstr>Run-Time Stack and Activation Frames (cont.)</vt:lpstr>
      <vt:lpstr>Analogy for the Run-Time Stack for Recursive Calls</vt:lpstr>
      <vt:lpstr>Analogy for the Run-Time Stack for Recursive Calls (cont.)</vt:lpstr>
      <vt:lpstr>Run-Time Stack and Activation Frames</vt:lpstr>
      <vt:lpstr>Recursive Definitions of Mathematical Formulas</vt:lpstr>
      <vt:lpstr>Recursive Definitions of Mathematical Formulas</vt:lpstr>
      <vt:lpstr>Factorial of n: n!</vt:lpstr>
      <vt:lpstr>Factorial of n: n! (cont.)</vt:lpstr>
      <vt:lpstr>Factorial of n: n! (cont.)</vt:lpstr>
      <vt:lpstr>Infinite Recursion and Stack Overflow</vt:lpstr>
      <vt:lpstr>Recursive Algorithm for Calculating xn</vt:lpstr>
      <vt:lpstr>Recursive Algorithm for Calculating xn   (cont.)</vt:lpstr>
      <vt:lpstr>Recursive Algorithm for Calculating xn   (cont.)</vt:lpstr>
      <vt:lpstr>Recursive Algorithm for Calculating gcd</vt:lpstr>
      <vt:lpstr>Recursive Algorithm for Calculating gcd (cont.)</vt:lpstr>
      <vt:lpstr>Recursive Algorithm for Calculating gcd (cont.)</vt:lpstr>
      <vt:lpstr>Recursive Algorithm for Calculating gcd (cont.)</vt:lpstr>
      <vt:lpstr>Recursive Algorithm for Calculating gcd (cont.)</vt:lpstr>
      <vt:lpstr>Recursion Versus Iteration</vt:lpstr>
      <vt:lpstr>Tail Recursion or Last-Line Recursion</vt:lpstr>
      <vt:lpstr>Iterative factorial function</vt:lpstr>
      <vt:lpstr>Efficiency of Recursion</vt:lpstr>
      <vt:lpstr>Efficiency of Recursion (cont.)</vt:lpstr>
      <vt:lpstr>Fibonacci Numbers</vt:lpstr>
      <vt:lpstr>Fibonacci Numbers (cont.)</vt:lpstr>
      <vt:lpstr>Fibonacci Numbers (cont.)</vt:lpstr>
      <vt:lpstr>Fibonacci Numbers (cont.)</vt:lpstr>
      <vt:lpstr>An O(n) Recursive fibonacci Function</vt:lpstr>
      <vt:lpstr>An O(n) Recursive fibonacci Function (cont.)</vt:lpstr>
      <vt:lpstr>Efficiency of Recursion: O(n) fibonacci</vt:lpstr>
      <vt:lpstr>Recursive Search</vt:lpstr>
      <vt:lpstr>Recursive vector Search</vt:lpstr>
      <vt:lpstr>Design of a Recursive Linear Search Algorithm</vt:lpstr>
      <vt:lpstr>Algorithm for Recursive Linear vector Search</vt:lpstr>
      <vt:lpstr>Implementation of Recursive Linear Search</vt:lpstr>
      <vt:lpstr>Implementation of Recursive Linear Search (cont.)</vt:lpstr>
      <vt:lpstr>Implementation of Recursive Linear Search (cont.)</vt:lpstr>
      <vt:lpstr>Design of a Binary Search Algorithm</vt:lpstr>
      <vt:lpstr>Design of a Binary Search Algorithm (cont.)</vt:lpstr>
      <vt:lpstr>Binary Search Algorithm</vt:lpstr>
      <vt:lpstr>Binary Search Algorithm (cont.)</vt:lpstr>
      <vt:lpstr>Binary Search Algorithm (cont.)</vt:lpstr>
      <vt:lpstr>Efficiency of Binary Search</vt:lpstr>
      <vt:lpstr>Implementation of a Binary Search Algorithm</vt:lpstr>
      <vt:lpstr>Implementation of a Binary Search Algorithm</vt:lpstr>
      <vt:lpstr>Trace of Binary Search</vt:lpstr>
      <vt:lpstr>Testing Binary Search</vt:lpstr>
      <vt:lpstr>Problem Solving with Recursion</vt:lpstr>
      <vt:lpstr>Towers of Hanoi</vt:lpstr>
      <vt:lpstr>Problem Inputs and Outputs</vt:lpstr>
      <vt:lpstr>Design</vt:lpstr>
      <vt:lpstr>Design (cont.)</vt:lpstr>
      <vt:lpstr>Design (cont.)</vt:lpstr>
      <vt:lpstr>Recursive Algorithm for Towers of Hanoi</vt:lpstr>
      <vt:lpstr>Recursive Algorithm for Towers of Hanoi (cont.)</vt:lpstr>
      <vt:lpstr>Recursive Algorithm for Towers of Hanoi (cont.)</vt:lpstr>
      <vt:lpstr>Implementation</vt:lpstr>
      <vt:lpstr>Testing</vt:lpstr>
      <vt:lpstr>Counting Cells in a Blob</vt:lpstr>
      <vt:lpstr>Problem</vt:lpstr>
      <vt:lpstr>Analysis</vt:lpstr>
      <vt:lpstr>Design</vt:lpstr>
      <vt:lpstr>Implementation</vt:lpstr>
      <vt:lpstr>Testing</vt:lpstr>
      <vt:lpstr>Testing (cont.)</vt:lpstr>
      <vt:lpstr>Backtracking</vt:lpstr>
      <vt:lpstr>Backtracking</vt:lpstr>
      <vt:lpstr>Backtracking (cont.)</vt:lpstr>
      <vt:lpstr>Finding a Path through a Maze</vt:lpstr>
      <vt:lpstr>Analysis</vt:lpstr>
      <vt:lpstr>Analysis (cont.)</vt:lpstr>
      <vt:lpstr>Design</vt:lpstr>
      <vt:lpstr>Design (cont.)</vt:lpstr>
      <vt:lpstr>Implementation</vt:lpstr>
      <vt:lpstr>Implementation</vt:lpstr>
      <vt:lpstr>The Effect of Marking a Cell as Visited</vt:lpstr>
      <vt:lpstr>The Effect of Marking a Cell as Visited (cont.)</vt:lpstr>
      <vt:lpstr>Testing</vt:lpstr>
      <vt:lpstr>Testing (cont.)</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Recursion</dc:title>
  <dc:creator>Philip King</dc:creator>
  <cp:lastModifiedBy>Robert</cp:lastModifiedBy>
  <cp:revision>171</cp:revision>
  <dcterms:created xsi:type="dcterms:W3CDTF">2004-06-18T19:31:23Z</dcterms:created>
  <dcterms:modified xsi:type="dcterms:W3CDTF">2014-05-30T18:54:51Z</dcterms:modified>
</cp:coreProperties>
</file>